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56" r:id="rId3"/>
    <p:sldId id="257" r:id="rId4"/>
    <p:sldId id="263" r:id="rId5"/>
    <p:sldId id="264" r:id="rId6"/>
    <p:sldId id="260" r:id="rId7"/>
    <p:sldId id="261" r:id="rId8"/>
    <p:sldId id="262" r:id="rId9"/>
    <p:sldId id="269" r:id="rId10"/>
    <p:sldId id="270" r:id="rId11"/>
    <p:sldId id="271" r:id="rId12"/>
    <p:sldId id="272" r:id="rId13"/>
    <p:sldId id="277" r:id="rId14"/>
    <p:sldId id="278" r:id="rId15"/>
    <p:sldId id="286" r:id="rId16"/>
    <p:sldId id="279" r:id="rId17"/>
    <p:sldId id="280" r:id="rId18"/>
    <p:sldId id="281" r:id="rId19"/>
    <p:sldId id="282" r:id="rId20"/>
    <p:sldId id="283" r:id="rId21"/>
    <p:sldId id="284" r:id="rId22"/>
    <p:sldId id="28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54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1F85D-1D88-4663-A97C-EF56CDE536B1}" type="datetimeFigureOut">
              <a:rPr lang="fr-LU" smtClean="0"/>
              <a:t>21/08/2024</a:t>
            </a:fld>
            <a:endParaRPr lang="fr-L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L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5AEDC-B62B-4129-871A-968100F53EB0}" type="slidenum">
              <a:rPr lang="fr-LU" smtClean="0"/>
              <a:t>‹N°›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08975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81155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86055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618947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24200" y="6324600"/>
            <a:ext cx="2895600" cy="533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52400" y="381000"/>
            <a:ext cx="8077200" cy="5905500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44395015"/>
      </p:ext>
    </p:extLst>
  </p:cSld>
  <p:clrMapOvr>
    <a:masterClrMapping/>
  </p:clrMapOvr>
  <p:transition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78286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943279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991572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094213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840026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395104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25155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450894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277334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446653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337136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9983250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24200" y="6324600"/>
            <a:ext cx="2895600" cy="533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52400" y="381000"/>
            <a:ext cx="8077200" cy="5905500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7093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36144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70517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254972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402328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355572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198650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</p:spTree>
    <p:extLst>
      <p:ext uri="{BB962C8B-B14F-4D97-AF65-F5344CB8AC3E}">
        <p14:creationId xmlns:p14="http://schemas.microsoft.com/office/powerpoint/2010/main" val="89464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4.xml"/><Relationship Id="rId16" Type="http://schemas.openxmlformats.org/officeDocument/2006/relationships/slide" Target="../slides/slid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08000" cy="252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749" y="0"/>
            <a:ext cx="2059127" cy="2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368152" cy="57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6" descr="j0304819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53213"/>
            <a:ext cx="586408" cy="583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72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L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L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213A-08A5-4D45-BABD-6D33C69F0A8B}" type="datetimeFigureOut">
              <a:rPr lang="fr-LU" smtClean="0"/>
              <a:pPr/>
              <a:t>21/08/2024</a:t>
            </a:fld>
            <a:endParaRPr lang="fr-L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3AE7-EE8E-48F2-930B-8C9745F317EA}" type="slidenum">
              <a:rPr lang="fr-LU" smtClean="0"/>
              <a:t>‹N°›</a:t>
            </a:fld>
            <a:endParaRPr lang="fr-LU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08000" cy="252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L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749" y="0"/>
            <a:ext cx="2059127" cy="2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368152" cy="57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6" descr="j0304819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153213"/>
            <a:ext cx="586408" cy="583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984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291-2.pdf" TargetMode="External"/><Relationship Id="rId3" Type="http://schemas.openxmlformats.org/officeDocument/2006/relationships/slide" Target="slide11.xml"/><Relationship Id="rId7" Type="http://schemas.openxmlformats.org/officeDocument/2006/relationships/hyperlink" Target="Fichiers%20PDF/Prescriptions/ITM-SST-1238-1.pdf" TargetMode="External"/><Relationship Id="rId12" Type="http://schemas.openxmlformats.org/officeDocument/2006/relationships/hyperlink" Target="Fichiers%20PDF/Prescriptions/ITM-SST-1244-1.pdf" TargetMode="External"/><Relationship Id="rId2" Type="http://schemas.openxmlformats.org/officeDocument/2006/relationships/slide" Target="slide9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1229-1.pdf" TargetMode="External"/><Relationship Id="rId11" Type="http://schemas.openxmlformats.org/officeDocument/2006/relationships/hyperlink" Target="Fichiers%20PDF/Prescriptions/ITM-SST-1241-1.pdf" TargetMode="External"/><Relationship Id="rId5" Type="http://schemas.openxmlformats.org/officeDocument/2006/relationships/hyperlink" Target="Fichiers%20PDF/Prescriptions/ITM-SST-1237-1.pdf" TargetMode="External"/><Relationship Id="rId10" Type="http://schemas.openxmlformats.org/officeDocument/2006/relationships/hyperlink" Target="Fichiers%20PDF/Prescriptions/ITM-SST-1240-1.pdf" TargetMode="External"/><Relationship Id="rId4" Type="http://schemas.openxmlformats.org/officeDocument/2006/relationships/hyperlink" Target="Fichiers%20PDF/Prescriptions/ITM-SST-1234-1.pdf" TargetMode="External"/><Relationship Id="rId9" Type="http://schemas.openxmlformats.org/officeDocument/2006/relationships/hyperlink" Target="Fichiers%20PDF/Prescriptions/ITM-CL-291-1.pdf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SST-2224-1.pdf" TargetMode="External"/><Relationship Id="rId3" Type="http://schemas.openxmlformats.org/officeDocument/2006/relationships/slide" Target="slide12.xml"/><Relationship Id="rId7" Type="http://schemas.openxmlformats.org/officeDocument/2006/relationships/hyperlink" Target="Fichiers%20PDF/Prescriptions/ITM-CL-48-1.pdf" TargetMode="External"/><Relationship Id="rId2" Type="http://schemas.openxmlformats.org/officeDocument/2006/relationships/slide" Target="slide10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2221-1.pdf" TargetMode="External"/><Relationship Id="rId11" Type="http://schemas.openxmlformats.org/officeDocument/2006/relationships/hyperlink" Target="Fichiers%20PDF/Prescriptions/ITM-SST-2232-1.pdf" TargetMode="External"/><Relationship Id="rId5" Type="http://schemas.openxmlformats.org/officeDocument/2006/relationships/hyperlink" Target="Fichiers%20PDF/Prescriptions/ITM-SST-2202-1.pdf" TargetMode="External"/><Relationship Id="rId10" Type="http://schemas.openxmlformats.org/officeDocument/2006/relationships/hyperlink" Target="Fichiers%20PDF/Prescriptions/ITM-SST-2231-1.pdf" TargetMode="External"/><Relationship Id="rId4" Type="http://schemas.openxmlformats.org/officeDocument/2006/relationships/hyperlink" Target="Fichiers%20PDF/Prescriptions/ITM-EX-0001-1.pdf" TargetMode="External"/><Relationship Id="rId9" Type="http://schemas.openxmlformats.org/officeDocument/2006/relationships/hyperlink" Target="Fichiers%20PDF/Prescriptions/ITM-SST-2230-1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178-1.pdf" TargetMode="External"/><Relationship Id="rId13" Type="http://schemas.openxmlformats.org/officeDocument/2006/relationships/hyperlink" Target="Fichiers%20PDF/Prescriptions/ITM-CL-29-7.pdf" TargetMode="External"/><Relationship Id="rId18" Type="http://schemas.openxmlformats.org/officeDocument/2006/relationships/hyperlink" Target="Fichiers%20PDF/Prescriptions/ITM-CL-29-2.pdf" TargetMode="External"/><Relationship Id="rId3" Type="http://schemas.openxmlformats.org/officeDocument/2006/relationships/slide" Target="slide13.xml"/><Relationship Id="rId21" Type="http://schemas.openxmlformats.org/officeDocument/2006/relationships/hyperlink" Target="Fichiers%20PDF/Prescriptions/ITM-SST-7407-3.pdf" TargetMode="External"/><Relationship Id="rId7" Type="http://schemas.openxmlformats.org/officeDocument/2006/relationships/hyperlink" Target="Fichiers%20PDF/Prescriptions/ITM-SST-1407-1.pdf" TargetMode="External"/><Relationship Id="rId12" Type="http://schemas.openxmlformats.org/officeDocument/2006/relationships/hyperlink" Target="Fichiers%20PDF/Prescriptions/ITM-SST-1408-1.pdf" TargetMode="External"/><Relationship Id="rId17" Type="http://schemas.openxmlformats.org/officeDocument/2006/relationships/hyperlink" Target="Fichiers%20PDF/Prescriptions/ITM-CL-29-3.pdf" TargetMode="External"/><Relationship Id="rId2" Type="http://schemas.openxmlformats.org/officeDocument/2006/relationships/slide" Target="slide11.xml"/><Relationship Id="rId16" Type="http://schemas.openxmlformats.org/officeDocument/2006/relationships/hyperlink" Target="Fichiers%20PDF/Prescriptions/ITM-CL-29-4.pdf" TargetMode="External"/><Relationship Id="rId20" Type="http://schemas.openxmlformats.org/officeDocument/2006/relationships/hyperlink" Target="Fichiers%20PDF/Prescriptions/ITM-CL-29.pdf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1407-3.pdf" TargetMode="External"/><Relationship Id="rId11" Type="http://schemas.openxmlformats.org/officeDocument/2006/relationships/hyperlink" Target="Fichiers%20PDF/Prescriptions/ITM-SST-1408-2.pdf" TargetMode="External"/><Relationship Id="rId5" Type="http://schemas.openxmlformats.org/officeDocument/2006/relationships/hyperlink" Target="Fichiers%20PDF/Prescriptions/ITM-SST-1407-4.pdf" TargetMode="External"/><Relationship Id="rId15" Type="http://schemas.openxmlformats.org/officeDocument/2006/relationships/hyperlink" Target="Fichiers%20PDF/Prescriptions/ITM-CL-29-5.pdf" TargetMode="External"/><Relationship Id="rId10" Type="http://schemas.openxmlformats.org/officeDocument/2006/relationships/hyperlink" Target="Fichiers%20PDF/Prescriptions/ITM-CL-124-1.pdf" TargetMode="External"/><Relationship Id="rId19" Type="http://schemas.openxmlformats.org/officeDocument/2006/relationships/hyperlink" Target="Fichiers%20PDF/Prescriptions/ITM-CL-29-1.pdf" TargetMode="External"/><Relationship Id="rId4" Type="http://schemas.openxmlformats.org/officeDocument/2006/relationships/hyperlink" Target="Fichiers%20PDF/Prescriptions/ITM-SST-2301-1.pdf" TargetMode="External"/><Relationship Id="rId9" Type="http://schemas.openxmlformats.org/officeDocument/2006/relationships/hyperlink" Target="Fichiers%20PDF/Prescriptions/ITM-CL-124-4.pdf" TargetMode="External"/><Relationship Id="rId14" Type="http://schemas.openxmlformats.org/officeDocument/2006/relationships/hyperlink" Target="Fichiers%20PDF/Prescriptions/ITM-CL-29-6.pdf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SST-1501-4.pdf" TargetMode="External"/><Relationship Id="rId13" Type="http://schemas.openxmlformats.org/officeDocument/2006/relationships/hyperlink" Target="Fichiers%20PDF/Prescriptions/ITM-SST-1502-4.pdf" TargetMode="External"/><Relationship Id="rId18" Type="http://schemas.openxmlformats.org/officeDocument/2006/relationships/hyperlink" Target="Fichiers%20PDF/Prescriptions/ITM-SST-1503-4.pdf" TargetMode="External"/><Relationship Id="rId3" Type="http://schemas.openxmlformats.org/officeDocument/2006/relationships/slide" Target="slide14.xml"/><Relationship Id="rId21" Type="http://schemas.openxmlformats.org/officeDocument/2006/relationships/hyperlink" Target="Fichiers%20PDF/Prescriptions/ITM-SST-1503-1.pdf" TargetMode="External"/><Relationship Id="rId7" Type="http://schemas.openxmlformats.org/officeDocument/2006/relationships/hyperlink" Target="Fichiers%20PDF/Prescriptions/ITM-SST-1501-5.pdf" TargetMode="External"/><Relationship Id="rId12" Type="http://schemas.openxmlformats.org/officeDocument/2006/relationships/hyperlink" Target="Fichiers%20PDF/Prescriptions/ITM-CL-502-1.pdf" TargetMode="External"/><Relationship Id="rId17" Type="http://schemas.openxmlformats.org/officeDocument/2006/relationships/hyperlink" Target="Fichiers%20PDF/Prescriptions/ITM-CL-501-1.pdf" TargetMode="External"/><Relationship Id="rId2" Type="http://schemas.openxmlformats.org/officeDocument/2006/relationships/slide" Target="slide12.xml"/><Relationship Id="rId16" Type="http://schemas.openxmlformats.org/officeDocument/2006/relationships/hyperlink" Target="Fichiers%20PDF/Prescriptions/ITM-SST-1502-1.pdf" TargetMode="External"/><Relationship Id="rId20" Type="http://schemas.openxmlformats.org/officeDocument/2006/relationships/hyperlink" Target="Fichiers%20PDF/Prescriptions/ITM-SST-1503-2.pdf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1500-1.pdf" TargetMode="External"/><Relationship Id="rId11" Type="http://schemas.openxmlformats.org/officeDocument/2006/relationships/hyperlink" Target="Fichiers%20PDF/Prescriptions/ITM-SST-1501-1.pdf" TargetMode="External"/><Relationship Id="rId5" Type="http://schemas.openxmlformats.org/officeDocument/2006/relationships/hyperlink" Target="Fichiers%20PDF/Prescriptions/ITM-SST-1500-2.pdf" TargetMode="External"/><Relationship Id="rId15" Type="http://schemas.openxmlformats.org/officeDocument/2006/relationships/hyperlink" Target="Fichiers%20PDF/Prescriptions/ITM-SST-1502-2.pdf" TargetMode="External"/><Relationship Id="rId10" Type="http://schemas.openxmlformats.org/officeDocument/2006/relationships/hyperlink" Target="Fichiers%20PDF/Prescriptions/ITM-SST-1501-2.pdf" TargetMode="External"/><Relationship Id="rId19" Type="http://schemas.openxmlformats.org/officeDocument/2006/relationships/hyperlink" Target="Fichiers%20PDF/Prescriptions/ITM-SST-1503-3.pdf" TargetMode="External"/><Relationship Id="rId4" Type="http://schemas.openxmlformats.org/officeDocument/2006/relationships/hyperlink" Target="Fichiers%20PDF/Prescriptions/ITM-SST-1500-3.pdf" TargetMode="External"/><Relationship Id="rId9" Type="http://schemas.openxmlformats.org/officeDocument/2006/relationships/hyperlink" Target="Fichiers%20PDF/Prescriptions/ITM-SST-1501-3.pdf" TargetMode="External"/><Relationship Id="rId14" Type="http://schemas.openxmlformats.org/officeDocument/2006/relationships/hyperlink" Target="Fichiers%20PDF/Prescriptions/ITM-SST-1502-3.pdf" TargetMode="External"/><Relationship Id="rId22" Type="http://schemas.openxmlformats.org/officeDocument/2006/relationships/hyperlink" Target="Fichiers%20PDF/Prescriptions/ITM-CL-503-1.pdf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SST-1515-1.pdf" TargetMode="External"/><Relationship Id="rId13" Type="http://schemas.openxmlformats.org/officeDocument/2006/relationships/hyperlink" Target="Fichiers%20PDF/Prescriptions/ITM-SST-10001-2.pdf" TargetMode="External"/><Relationship Id="rId3" Type="http://schemas.openxmlformats.org/officeDocument/2006/relationships/slide" Target="slide15.xml"/><Relationship Id="rId7" Type="http://schemas.openxmlformats.org/officeDocument/2006/relationships/hyperlink" Target="Fichiers%20PDF/Prescriptions/ITM-CL-511-1.pdf" TargetMode="External"/><Relationship Id="rId12" Type="http://schemas.openxmlformats.org/officeDocument/2006/relationships/hyperlink" Target="Fichiers%20PDF/Prescriptions/ITM-SST-10001-3.pdf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1504-1.pdf" TargetMode="External"/><Relationship Id="rId11" Type="http://schemas.openxmlformats.org/officeDocument/2006/relationships/hyperlink" Target="Fichiers%20PDF/Prescriptions/ITM-SST-2903-1.pdf" TargetMode="External"/><Relationship Id="rId5" Type="http://schemas.openxmlformats.org/officeDocument/2006/relationships/hyperlink" Target="Fichiers%20PDF/Prescriptions/ITM-SST-1504-2.pdf" TargetMode="External"/><Relationship Id="rId15" Type="http://schemas.openxmlformats.org/officeDocument/2006/relationships/hyperlink" Target="Fichiers%20PDF/Prescriptions/ITM-AM-142.pdf" TargetMode="External"/><Relationship Id="rId10" Type="http://schemas.openxmlformats.org/officeDocument/2006/relationships/hyperlink" Target="Fichiers%20PDF/Prescriptions/ITM-CL-37-1.pdf" TargetMode="External"/><Relationship Id="rId4" Type="http://schemas.openxmlformats.org/officeDocument/2006/relationships/hyperlink" Target="Fichiers%20PDF/Prescriptions/ITM-SST-1504-3.pdf" TargetMode="External"/><Relationship Id="rId9" Type="http://schemas.openxmlformats.org/officeDocument/2006/relationships/hyperlink" Target="Fichiers%20PDF/Prescriptions/ITM-SST-1900-1.pdf" TargetMode="External"/><Relationship Id="rId14" Type="http://schemas.openxmlformats.org/officeDocument/2006/relationships/hyperlink" Target="Fichiers%20PDF/Prescriptions/ITM-SST-10001-1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hyperlink" Target="Fichiers%20PDF/Prescriptions/ITM-AM-193-1.pdf" TargetMode="External"/><Relationship Id="rId2" Type="http://schemas.openxmlformats.org/officeDocument/2006/relationships/slide" Target="slide1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AM-182-3.pdf" TargetMode="External"/><Relationship Id="rId5" Type="http://schemas.openxmlformats.org/officeDocument/2006/relationships/hyperlink" Target="Fichiers%20PDF/Prescriptions/ITM-AM-153-1.pdf" TargetMode="External"/><Relationship Id="rId4" Type="http://schemas.openxmlformats.org/officeDocument/2006/relationships/hyperlink" Target="Fichiers%20PDF/Prescriptions/ITM-AM-149-1.pdf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10-2.pdf" TargetMode="External"/><Relationship Id="rId3" Type="http://schemas.openxmlformats.org/officeDocument/2006/relationships/slide" Target="slide17.xml"/><Relationship Id="rId7" Type="http://schemas.openxmlformats.org/officeDocument/2006/relationships/hyperlink" Target="Fichiers%20PDF/Prescriptions/ITM-CL-7-1.pdf" TargetMode="External"/><Relationship Id="rId2" Type="http://schemas.openxmlformats.org/officeDocument/2006/relationships/slide" Target="slide15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CL-4-1.pdf" TargetMode="External"/><Relationship Id="rId5" Type="http://schemas.openxmlformats.org/officeDocument/2006/relationships/hyperlink" Target="Fichiers%20PDF/Prescriptions/ITM-AM-195-1.pdf" TargetMode="External"/><Relationship Id="rId10" Type="http://schemas.openxmlformats.org/officeDocument/2006/relationships/hyperlink" Target="Fichiers%20PDF/Prescriptions/ITM-CL-10.pdf" TargetMode="External"/><Relationship Id="rId4" Type="http://schemas.openxmlformats.org/officeDocument/2006/relationships/hyperlink" Target="Fichiers%20PDF/Prescriptions/ITM-AM-195-3.pdf" TargetMode="External"/><Relationship Id="rId9" Type="http://schemas.openxmlformats.org/officeDocument/2006/relationships/hyperlink" Target="Fichiers%20PDF/Prescriptions/ITM-CL-10-1.pdf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24-9.pdf" TargetMode="External"/><Relationship Id="rId13" Type="http://schemas.openxmlformats.org/officeDocument/2006/relationships/hyperlink" Target="Fichiers%20PDF/Prescriptions/ITM-CL-24-4.pdf" TargetMode="External"/><Relationship Id="rId3" Type="http://schemas.openxmlformats.org/officeDocument/2006/relationships/slide" Target="slide18.xml"/><Relationship Id="rId7" Type="http://schemas.openxmlformats.org/officeDocument/2006/relationships/hyperlink" Target="Fichiers%20PDF/Prescriptions/ITM-CL-24-10.pdf" TargetMode="External"/><Relationship Id="rId12" Type="http://schemas.openxmlformats.org/officeDocument/2006/relationships/hyperlink" Target="Fichiers%20PDF/Prescriptions/ITM-CL-24-5.pdf" TargetMode="External"/><Relationship Id="rId17" Type="http://schemas.openxmlformats.org/officeDocument/2006/relationships/hyperlink" Target="Fichiers%20PDF/Prescriptions/ITM-CL-28.pdf" TargetMode="External"/><Relationship Id="rId2" Type="http://schemas.openxmlformats.org/officeDocument/2006/relationships/slide" Target="slide16.xml"/><Relationship Id="rId16" Type="http://schemas.openxmlformats.org/officeDocument/2006/relationships/hyperlink" Target="Fichiers%20PDF/Prescriptions/ITM-CL-24-1.pdf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CL-24-11.pdf" TargetMode="External"/><Relationship Id="rId11" Type="http://schemas.openxmlformats.org/officeDocument/2006/relationships/hyperlink" Target="Fichiers%20PDF/Prescriptions/ITM-CL-24-6.pdf" TargetMode="External"/><Relationship Id="rId5" Type="http://schemas.openxmlformats.org/officeDocument/2006/relationships/hyperlink" Target="Fichiers%20PDF/Prescriptions/ITM-CL-24-12.pdf" TargetMode="External"/><Relationship Id="rId15" Type="http://schemas.openxmlformats.org/officeDocument/2006/relationships/hyperlink" Target="Fichiers%20PDF/Prescriptions/ITM-CL-24-2.pdf" TargetMode="External"/><Relationship Id="rId10" Type="http://schemas.openxmlformats.org/officeDocument/2006/relationships/hyperlink" Target="Fichiers%20PDF/Prescriptions/ITM-CL-24-7.pdf" TargetMode="External"/><Relationship Id="rId4" Type="http://schemas.openxmlformats.org/officeDocument/2006/relationships/hyperlink" Target="Fichiers%20PDF/Prescriptions/ITM-CL-16.pdf" TargetMode="External"/><Relationship Id="rId9" Type="http://schemas.openxmlformats.org/officeDocument/2006/relationships/hyperlink" Target="Fichiers%20PDF/Prescriptions/ITM-CL-24-8.pdf" TargetMode="External"/><Relationship Id="rId14" Type="http://schemas.openxmlformats.org/officeDocument/2006/relationships/hyperlink" Target="Fichiers%20PDF/Prescriptions/ITM-CL-24-3.pdf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42.pdf" TargetMode="External"/><Relationship Id="rId13" Type="http://schemas.openxmlformats.org/officeDocument/2006/relationships/hyperlink" Target="Fichiers%20PDF/Prescriptions/ITM-CL-55-2.pdf" TargetMode="External"/><Relationship Id="rId3" Type="http://schemas.openxmlformats.org/officeDocument/2006/relationships/slide" Target="slide19.xml"/><Relationship Id="rId7" Type="http://schemas.openxmlformats.org/officeDocument/2006/relationships/hyperlink" Target="Fichiers%20PDF/Prescriptions/ITM-CL-42-1.pdf" TargetMode="External"/><Relationship Id="rId12" Type="http://schemas.openxmlformats.org/officeDocument/2006/relationships/hyperlink" Target="Fichiers%20PDF/Prescriptions/ITM-CL-49.pdf" TargetMode="External"/><Relationship Id="rId17" Type="http://schemas.openxmlformats.org/officeDocument/2006/relationships/hyperlink" Target="Fichiers%20PDF/Prescriptions/ITM-CL-61.pdf" TargetMode="External"/><Relationship Id="rId2" Type="http://schemas.openxmlformats.org/officeDocument/2006/relationships/slide" Target="slide17.xml"/><Relationship Id="rId16" Type="http://schemas.openxmlformats.org/officeDocument/2006/relationships/hyperlink" Target="Fichiers%20PDF/Prescriptions/ITM-CL-61-2.pdf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CL-31.pdf" TargetMode="External"/><Relationship Id="rId11" Type="http://schemas.openxmlformats.org/officeDocument/2006/relationships/hyperlink" Target="Fichiers%20PDF/Prescriptions/ITM-SST-1011-1.pdf" TargetMode="External"/><Relationship Id="rId5" Type="http://schemas.openxmlformats.org/officeDocument/2006/relationships/hyperlink" Target="Fichiers%20PDF/Prescriptions/ITM-CL-31-1.pdf" TargetMode="External"/><Relationship Id="rId15" Type="http://schemas.openxmlformats.org/officeDocument/2006/relationships/hyperlink" Target="Fichiers%20PDF/Prescriptions/ITM-CL-55.pdf" TargetMode="External"/><Relationship Id="rId10" Type="http://schemas.openxmlformats.org/officeDocument/2006/relationships/hyperlink" Target="Fichiers%20PDF/Prescriptions/ITM-CL-43.pdf" TargetMode="External"/><Relationship Id="rId4" Type="http://schemas.openxmlformats.org/officeDocument/2006/relationships/hyperlink" Target="Fichiers%20PDF/Prescriptions/ITM-CL-31-2.pdf" TargetMode="External"/><Relationship Id="rId9" Type="http://schemas.openxmlformats.org/officeDocument/2006/relationships/hyperlink" Target="Fichiers%20PDF/Prescriptions/ITM-CL-43-1.pdf" TargetMode="External"/><Relationship Id="rId14" Type="http://schemas.openxmlformats.org/officeDocument/2006/relationships/hyperlink" Target="Fichiers%20PDF/Prescriptions/ITM-CL-55-1.pdf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78-3.pdf" TargetMode="External"/><Relationship Id="rId3" Type="http://schemas.openxmlformats.org/officeDocument/2006/relationships/slide" Target="slide20.xml"/><Relationship Id="rId7" Type="http://schemas.openxmlformats.org/officeDocument/2006/relationships/hyperlink" Target="Fichiers%20PDF/Prescriptions/ITM-CL-76-1.pdf" TargetMode="External"/><Relationship Id="rId12" Type="http://schemas.openxmlformats.org/officeDocument/2006/relationships/hyperlink" Target="Fichiers%20PDF/Prescriptions/ITM-CL-80-2.pdf" TargetMode="External"/><Relationship Id="rId2" Type="http://schemas.openxmlformats.org/officeDocument/2006/relationships/slide" Target="slide18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CL-71.pdf" TargetMode="External"/><Relationship Id="rId11" Type="http://schemas.openxmlformats.org/officeDocument/2006/relationships/hyperlink" Target="Fichiers%20PDF/Prescriptions/ITM-CL-80-4.pdf" TargetMode="External"/><Relationship Id="rId5" Type="http://schemas.openxmlformats.org/officeDocument/2006/relationships/hyperlink" Target="Fichiers%20PDF/Prescriptions/ITM-CL-70-1.pdf" TargetMode="External"/><Relationship Id="rId10" Type="http://schemas.openxmlformats.org/officeDocument/2006/relationships/hyperlink" Target="Fichiers%20PDF/Prescriptions/ITM-CL-80-5.pdf" TargetMode="External"/><Relationship Id="rId4" Type="http://schemas.openxmlformats.org/officeDocument/2006/relationships/hyperlink" Target="Fichiers%20PDF/Prescriptions/ITM-CL-63-1.pdf" TargetMode="External"/><Relationship Id="rId9" Type="http://schemas.openxmlformats.org/officeDocument/2006/relationships/hyperlink" Target="Fichiers%20PDF/Prescriptions/ITM-CL-78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104-8.pdf" TargetMode="External"/><Relationship Id="rId13" Type="http://schemas.openxmlformats.org/officeDocument/2006/relationships/hyperlink" Target="Fichiers%20PDF/Prescriptions/ITM-CL-104-3.pdf" TargetMode="External"/><Relationship Id="rId3" Type="http://schemas.openxmlformats.org/officeDocument/2006/relationships/slide" Target="slide21.xml"/><Relationship Id="rId7" Type="http://schemas.openxmlformats.org/officeDocument/2006/relationships/hyperlink" Target="Fichiers%20PDF/Prescriptions/ITM-CL-104-9.pdf" TargetMode="External"/><Relationship Id="rId12" Type="http://schemas.openxmlformats.org/officeDocument/2006/relationships/hyperlink" Target="Fichiers%20PDF/Prescriptions/ITM-CL-104-4.pdf" TargetMode="External"/><Relationship Id="rId2" Type="http://schemas.openxmlformats.org/officeDocument/2006/relationships/slide" Target="slide19.xml"/><Relationship Id="rId16" Type="http://schemas.openxmlformats.org/officeDocument/2006/relationships/hyperlink" Target="Fichiers%20PDF/Prescriptions/ITM-CL-137-1.pdf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CL-101-1.pdf" TargetMode="External"/><Relationship Id="rId11" Type="http://schemas.openxmlformats.org/officeDocument/2006/relationships/hyperlink" Target="Fichiers%20PDF/Prescriptions/ITM-CL-104-5.pdf" TargetMode="External"/><Relationship Id="rId5" Type="http://schemas.openxmlformats.org/officeDocument/2006/relationships/hyperlink" Target="Fichiers%20PDF/Prescriptions/ITM-CL-97-1.pdf" TargetMode="External"/><Relationship Id="rId15" Type="http://schemas.openxmlformats.org/officeDocument/2006/relationships/hyperlink" Target="Fichiers%20PDF/Prescriptions/ITM-CL-134-1.pdf" TargetMode="External"/><Relationship Id="rId10" Type="http://schemas.openxmlformats.org/officeDocument/2006/relationships/hyperlink" Target="Fichiers%20PDF/Prescriptions/ITM-CL-104-6.pdf" TargetMode="External"/><Relationship Id="rId4" Type="http://schemas.openxmlformats.org/officeDocument/2006/relationships/hyperlink" Target="Fichiers%20PDF/Prescriptions/ITM-CL-97-2.pdf" TargetMode="External"/><Relationship Id="rId9" Type="http://schemas.openxmlformats.org/officeDocument/2006/relationships/hyperlink" Target="Fichiers%20PDF/Prescriptions/ITM-CL-104-7.pdf" TargetMode="External"/><Relationship Id="rId14" Type="http://schemas.openxmlformats.org/officeDocument/2006/relationships/hyperlink" Target="Fichiers%20PDF/Prescriptions/ITM-CL-104-1.pdf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ET-32-5.pdf" TargetMode="External"/><Relationship Id="rId13" Type="http://schemas.openxmlformats.org/officeDocument/2006/relationships/hyperlink" Target="Fichiers%20PDF/Prescriptions/ITM-EX-0002-1.pdf" TargetMode="External"/><Relationship Id="rId3" Type="http://schemas.openxmlformats.org/officeDocument/2006/relationships/hyperlink" Target="Fichiers%20PDF/Prescriptions/ITM-CL-141-1.pdf" TargetMode="External"/><Relationship Id="rId7" Type="http://schemas.openxmlformats.org/officeDocument/2006/relationships/hyperlink" Target="Fichiers%20PDF/Prescriptions/ITM-ET-32-4.pdf" TargetMode="External"/><Relationship Id="rId12" Type="http://schemas.openxmlformats.org/officeDocument/2006/relationships/hyperlink" Target="Fichiers%20PDF/Prescriptions/ITM-ET-32-9.pdf" TargetMode="External"/><Relationship Id="rId2" Type="http://schemas.openxmlformats.org/officeDocument/2006/relationships/slide" Target="slide20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ET-32-3.pdf" TargetMode="External"/><Relationship Id="rId11" Type="http://schemas.openxmlformats.org/officeDocument/2006/relationships/hyperlink" Target="Fichiers%20PDF/Prescriptions/ITM-ET-32-8.pdf" TargetMode="External"/><Relationship Id="rId5" Type="http://schemas.openxmlformats.org/officeDocument/2006/relationships/hyperlink" Target="Fichiers%20PDF/Prescriptions/ITM-ET-32-10.pdf" TargetMode="External"/><Relationship Id="rId10" Type="http://schemas.openxmlformats.org/officeDocument/2006/relationships/hyperlink" Target="Fichiers%20PDF/Prescriptions/ITM-ET-32-7.pdf" TargetMode="External"/><Relationship Id="rId4" Type="http://schemas.openxmlformats.org/officeDocument/2006/relationships/hyperlink" Target="Fichiers%20PDF/Prescriptions/ITM-CL-144-1.pdf" TargetMode="External"/><Relationship Id="rId9" Type="http://schemas.openxmlformats.org/officeDocument/2006/relationships/hyperlink" Target="Fichiers%20PDF/Prescriptions/ITM-ET-32-6.pdf" TargetMode="External"/><Relationship Id="rId14" Type="http://schemas.openxmlformats.org/officeDocument/2006/relationships/hyperlink" Target="Fichiers%20PDF/Prescriptions/ITM-EX-0003-1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SST-1011-1.pdf" TargetMode="External"/><Relationship Id="rId13" Type="http://schemas.openxmlformats.org/officeDocument/2006/relationships/hyperlink" Target="Fichiers%20PDF/Prescriptions/ITM-SST-1504-3.pdf" TargetMode="External"/><Relationship Id="rId3" Type="http://schemas.openxmlformats.org/officeDocument/2006/relationships/hyperlink" Target="Fichiers%20PDF/Autorisations/AUT-AEV-1-19-0502-Batiment.pdf" TargetMode="External"/><Relationship Id="rId7" Type="http://schemas.openxmlformats.org/officeDocument/2006/relationships/hyperlink" Target="Fichiers%20PDF/Prescriptions/ITM-SST-1515-1.pdf" TargetMode="External"/><Relationship Id="rId12" Type="http://schemas.openxmlformats.org/officeDocument/2006/relationships/hyperlink" Target="Fichiers%20PDF/Prescriptions/ITM-SST-1502-4.pdf" TargetMode="External"/><Relationship Id="rId2" Type="http://schemas.openxmlformats.org/officeDocument/2006/relationships/slide" Target="slide4.xml"/><Relationship Id="rId16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chiers%20PDF/Prescriptions/ITM-SST-1408-2.pdf" TargetMode="External"/><Relationship Id="rId11" Type="http://schemas.openxmlformats.org/officeDocument/2006/relationships/hyperlink" Target="Fichiers%20PDF/Prescriptions/ITM-SST-1500-3.pdf" TargetMode="External"/><Relationship Id="rId5" Type="http://schemas.openxmlformats.org/officeDocument/2006/relationships/hyperlink" Target="Fichiers%20PDF/Prescriptions/ITM-CL-144-1.pdf" TargetMode="External"/><Relationship Id="rId15" Type="http://schemas.openxmlformats.org/officeDocument/2006/relationships/hyperlink" Target="Fichiers%20PDF/Prescriptions/ITM-SST-1814-1.pdf" TargetMode="External"/><Relationship Id="rId10" Type="http://schemas.openxmlformats.org/officeDocument/2006/relationships/hyperlink" Target="Fichiers%20PDF/Prescriptions/ITM-SST-1203-2.pdf" TargetMode="External"/><Relationship Id="rId4" Type="http://schemas.openxmlformats.org/officeDocument/2006/relationships/hyperlink" Target="Fichiers%20PDF/Autorisations/AUT-ITM-1-2019-0502-155-Batiment.pdf" TargetMode="External"/><Relationship Id="rId9" Type="http://schemas.openxmlformats.org/officeDocument/2006/relationships/hyperlink" Target="Fichiers%20PDF/Prescriptions/ITM-SST-1106-2-de.pdf" TargetMode="External"/><Relationship Id="rId14" Type="http://schemas.openxmlformats.org/officeDocument/2006/relationships/hyperlink" Target="Fichiers%20PDF/Prescriptions/ITM-SST-1506-3.pdf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hyperlink" Target="Fichiers%20PDF/Autorisations/AUT-ITM-3A-2014-0193-114-CHARGEUR%20FRONTAL.pdf" TargetMode="External"/><Relationship Id="rId7" Type="http://schemas.openxmlformats.org/officeDocument/2006/relationships/hyperlink" Target="Fichiers%20PDF/Prescriptions/ITM-SST-1230-1.pd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chiers%20PDF/Autorisations/AUT-ITM-3A-2021-3972-174-TREUIL%20SUR%20POTENCE.pdf" TargetMode="External"/><Relationship Id="rId5" Type="http://schemas.openxmlformats.org/officeDocument/2006/relationships/hyperlink" Target="Fichiers%20PDF/Prescriptions/ITM-CL-357-1.pdf" TargetMode="External"/><Relationship Id="rId4" Type="http://schemas.openxmlformats.org/officeDocument/2006/relationships/hyperlink" Target="Fichiers%20PDF/Prescriptions/ITM-CL-134-1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chiers%20PDF/Ateliers/2023-02%20AVR%201%20sur%202.pdf" TargetMode="External"/><Relationship Id="rId7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Ateliers/2024-08-AVR-2-sur-2.pdf" TargetMode="External"/><Relationship Id="rId5" Type="http://schemas.openxmlformats.org/officeDocument/2006/relationships/hyperlink" Target="Fichiers%20PDF/Ateliers/2024-02-AVR-1-sur-2.pdf" TargetMode="External"/><Relationship Id="rId4" Type="http://schemas.openxmlformats.org/officeDocument/2006/relationships/hyperlink" Target="Fichiers%20PDF/Ateliers/2023-08-AVR-2-sur-2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tm.public.lu/fr/securite-sante-travail/etablissements-classes/conditions-types.html" TargetMode="External"/><Relationship Id="rId7" Type="http://schemas.openxmlformats.org/officeDocument/2006/relationships/hyperlink" Target="Fichiers%20PDF/Prescriptions/ITM-SST-7016-1.pdf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7002-2.pdf" TargetMode="External"/><Relationship Id="rId5" Type="http://schemas.openxmlformats.org/officeDocument/2006/relationships/hyperlink" Target="Fichiers%20PDF/Prescriptions/ITM-SST-2010-1.pdf" TargetMode="Externa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Fichiers%20PDF/Prescriptions/ITM-CL-48-1.pdf" TargetMode="External"/><Relationship Id="rId13" Type="http://schemas.openxmlformats.org/officeDocument/2006/relationships/hyperlink" Target="Fichiers%20PDF/Prescriptions/ITM-SST-1232-1.pdf" TargetMode="External"/><Relationship Id="rId3" Type="http://schemas.openxmlformats.org/officeDocument/2006/relationships/slide" Target="slide10.xml"/><Relationship Id="rId7" Type="http://schemas.openxmlformats.org/officeDocument/2006/relationships/hyperlink" Target="Fichiers%20PDF/Prescriptions/ITM-CL-48-3.pdf" TargetMode="External"/><Relationship Id="rId12" Type="http://schemas.openxmlformats.org/officeDocument/2006/relationships/hyperlink" Target="Fichiers%20PDF/Prescriptions/ITM-CL-91-2.pdf" TargetMode="External"/><Relationship Id="rId2" Type="http://schemas.openxmlformats.org/officeDocument/2006/relationships/slide" Target="slide8.xml"/><Relationship Id="rId1" Type="http://schemas.openxmlformats.org/officeDocument/2006/relationships/slideLayout" Target="../slideLayouts/slideLayout14.xml"/><Relationship Id="rId6" Type="http://schemas.openxmlformats.org/officeDocument/2006/relationships/hyperlink" Target="Fichiers%20PDF/Prescriptions/ITM-SST-1221-1.pdf" TargetMode="External"/><Relationship Id="rId11" Type="http://schemas.openxmlformats.org/officeDocument/2006/relationships/hyperlink" Target="Fichiers%20PDF/Prescriptions/ITM-SST-1231-1.pdf" TargetMode="External"/><Relationship Id="rId5" Type="http://schemas.openxmlformats.org/officeDocument/2006/relationships/hyperlink" Target="Fichiers%20PDF/Prescriptions/ITM-SST-2229-1.pdf" TargetMode="External"/><Relationship Id="rId15" Type="http://schemas.openxmlformats.org/officeDocument/2006/relationships/hyperlink" Target="Fichiers%20PDF/Prescriptions/ITM-CL-141-1.pdf" TargetMode="External"/><Relationship Id="rId10" Type="http://schemas.openxmlformats.org/officeDocument/2006/relationships/hyperlink" Target="Fichiers%20PDF/Prescriptions/ITM-CL-280-1.pdf" TargetMode="External"/><Relationship Id="rId4" Type="http://schemas.openxmlformats.org/officeDocument/2006/relationships/hyperlink" Target="Fichiers%20PDF/Prescriptions/ITM-SST-2229-2.pdf" TargetMode="External"/><Relationship Id="rId9" Type="http://schemas.openxmlformats.org/officeDocument/2006/relationships/hyperlink" Target="Fichiers%20PDF/Prescriptions/ITM-SST-1230-1.pdf" TargetMode="External"/><Relationship Id="rId14" Type="http://schemas.openxmlformats.org/officeDocument/2006/relationships/hyperlink" Target="Fichiers%20PDF/Prescriptions/ITM-SST-1233-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LU" dirty="0"/>
              <a:t>C.L.E. – Compagnie Luxembourgeoise d’Entreprises S.A.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LU" dirty="0"/>
              <a:t>Registre des autorisations</a:t>
            </a:r>
          </a:p>
        </p:txBody>
      </p:sp>
    </p:spTree>
    <p:extLst>
      <p:ext uri="{BB962C8B-B14F-4D97-AF65-F5344CB8AC3E}">
        <p14:creationId xmlns:p14="http://schemas.microsoft.com/office/powerpoint/2010/main" val="407920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230302"/>
              </p:ext>
            </p:extLst>
          </p:nvPr>
        </p:nvGraphicFramePr>
        <p:xfrm>
          <a:off x="136890" y="1124744"/>
          <a:ext cx="8905741" cy="432048"/>
        </p:xfrm>
        <a:graphic>
          <a:graphicData uri="http://schemas.openxmlformats.org/drawingml/2006/table">
            <a:tbl>
              <a:tblPr/>
              <a:tblGrid>
                <a:gridCol w="1256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96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02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64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64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87852"/>
              </p:ext>
            </p:extLst>
          </p:nvPr>
        </p:nvGraphicFramePr>
        <p:xfrm>
          <a:off x="325005" y="5589240"/>
          <a:ext cx="8724728" cy="699593"/>
        </p:xfrm>
        <a:graphic>
          <a:graphicData uri="http://schemas.openxmlformats.org/drawingml/2006/table">
            <a:tbl>
              <a:tblPr/>
              <a:tblGrid>
                <a:gridCol w="1244361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1277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38981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46977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38771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44361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05CC26B-0123-9BF2-42A0-72592AE5E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869566"/>
              </p:ext>
            </p:extLst>
          </p:nvPr>
        </p:nvGraphicFramePr>
        <p:xfrm>
          <a:off x="179512" y="1578320"/>
          <a:ext cx="8892000" cy="4176709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24975529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99407647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25273178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388055904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971912617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848020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SST 1234.1 - Pdf - 185 Ko - Nouvelle fenêtre"/>
                        </a:rPr>
                        <a:t>ITM-SST 1234.1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de levage mobiles équipés de fourches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359823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237.1 - Pdf - 182 Ko - Nouvelle fenêtre"/>
                        </a:rPr>
                        <a:t>ITM-SST 1237.1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de levage mobiles équipés d’une nacelle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1229.1 - Pdf - 78 Ko - Nouvelle fenêtre"/>
                        </a:rPr>
                        <a:t>ITM-SST 1229.1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429673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SST 1238.1 - Pdf - 129 Ko - Nouvelle fenêtre"/>
                        </a:rPr>
                        <a:t>ITM-SST 1238.1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Monte-charges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291.2 - Pdf - 246 Ko - Nouvelle fenêtre"/>
                        </a:rPr>
                        <a:t>ITM-CL 291.2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291.2 - Pdf - 246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291.1 - Pdf - 70 Ko - Nouvelle fenêtre"/>
                        </a:rPr>
                        <a:t>ITM-CL 291.1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291.1 - Pdf - 70 Ko - Nouvelle fenêtre"/>
                        </a:rPr>
                        <a:t> 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02816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SST 1240.1 - Pdf - 177 Ko - Nouvelle fenêtre"/>
                        </a:rPr>
                        <a:t>ITM-SST 1240.1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Monte-charges mobiles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56713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1241.1 - Pdf - 214 Ko - Nouvelle fenêtre"/>
                        </a:rPr>
                        <a:t>ITM-SST 1241.1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de levage mobiles à équipement interchangeable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579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SST 1244.1 - Pdf - 434 Ko - Nouvelle fenêtre"/>
                        </a:rPr>
                        <a:t>ITM-SST 1244.1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industrielles motorisées conçues pour le levage et le transport de charges suspendues, avec marquage "CE"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95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269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219760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060439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374031"/>
              </p:ext>
            </p:extLst>
          </p:nvPr>
        </p:nvGraphicFramePr>
        <p:xfrm>
          <a:off x="107515" y="1506726"/>
          <a:ext cx="8892000" cy="4176709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Portes et portails s’ouvrant vers le haut - dispositif anti-chute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EX 0001.1 - Pdf - 87 Ko - Nouvelle fenêtre"/>
                        </a:rPr>
                        <a:t>ITM-EX 0001.1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EX 0001.1 - Pdf - 87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2202.1 - Pdf - 34 Ko - Nouvelle fenêtre"/>
                        </a:rPr>
                        <a:t>ITM-SST 2202.1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2202.1 - Pdf - 34 Ko - Nouvelle fenêtre"/>
                        </a:rPr>
                        <a:t> 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2221.1 - Pdf - 162 Ko - Nouvelle fenêtre"/>
                        </a:rPr>
                        <a:t>ITM-SST 2221.1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télescopiques à montage rapide et autonome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31-12-2007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48.1 - Pdf - 599 Ko - Nouvelle fenêtre"/>
                        </a:rPr>
                        <a:t>ITM-CL 48.1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SST 2224.1 - Pdf - 28 Ko - Nouvelle fenêtre"/>
                        </a:rPr>
                        <a:t>ITM-SST 2224.1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Ascenseurs, machines - plateformes élévateurs pour personnes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31-01-2010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SST 2230.1 - Pdf - 2,26 Mo - Nouvelle fenêtre"/>
                        </a:rPr>
                        <a:t>ITM-SST 2230.1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Conditions d’exploitation types pour liste d'appareils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SST 2231.1 - Pdf - 361 Ko - Nouvelle fenêtre"/>
                        </a:rPr>
                        <a:t>ITM-SST 2231.1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Classification des accessoires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06-01-2014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2232.1 - Pdf - 672 Ko - Nouvelle fenêtre"/>
                        </a:rPr>
                        <a:t>ITM-SST 2232.1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Levage avec des engins de génie civil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09-02-2015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Machines / appareils de levage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159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633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498176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28248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417310"/>
              </p:ext>
            </p:extLst>
          </p:nvPr>
        </p:nvGraphicFramePr>
        <p:xfrm>
          <a:off x="107515" y="1404138"/>
          <a:ext cx="8892000" cy="4401126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SST 2301.1 - Pdf - 25 Ko - Nouvelle fenêtre"/>
                        </a:rPr>
                        <a:t>ITM-SST 2301.1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Réservoirs sous pression - autorisation d’exploitation ; contrôles périodiques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31-12-2010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sous pression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407.4 - Pdf - 73 Ko - Nouvelle fenêtre"/>
                        </a:rPr>
                        <a:t>ITM-SST 1407.4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en hauteurs sur cordes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Assurage en zone à risque de chute</a:t>
                      </a:r>
                      <a:endParaRPr lang="fr-BE" sz="1100">
                        <a:solidFill>
                          <a:srgbClr val="434A5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Travail sur cordes en suspension dans le plan vertical</a:t>
                      </a:r>
                      <a:endParaRPr lang="fr-BE" sz="1100">
                        <a:solidFill>
                          <a:srgbClr val="434A5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Sauvetage de hauteurs et de profondeurs  </a:t>
                      </a:r>
                      <a:endParaRPr lang="fr-BE" sz="1100">
                        <a:solidFill>
                          <a:srgbClr val="434A5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08-07-2015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1407.3 - Pdf - 777 Ko - Nouvelle fenêtre"/>
                        </a:rPr>
                        <a:t>ITM-SST 1407.3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1407.3 - Pdf - 777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SST 1407.1 - Pdf - 74 Ko - Nouvelle fenêtre"/>
                        </a:rPr>
                        <a:t>ITM-SST 1407.1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SST 1407.1 - Pdf - 74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178.1 - Pdf - 83 Ko - Nouvelle fenêtre"/>
                        </a:rPr>
                        <a:t>ITM-CL 178.1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178.1 - Pdf - 8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24.4 - Pdf - 75 Ko - Nouvelle fenêtre"/>
                        </a:rPr>
                        <a:t>ITM-CL 124.4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24.4 - Pdf - 75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124.1 - Pdf - 490 Ko - Nouvelle fenêtre"/>
                        </a:rPr>
                        <a:t>ITM-CL 124.1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1408.2 - Pdf - 138 Ko - Nouvelle fenêtre"/>
                        </a:rPr>
                        <a:t>ITM-SST 1408.2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 de construction et de démolition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26-03-2014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SST 1408.1 - Pdf - 407 Ko - Nouvelle fenêtre"/>
                        </a:rPr>
                        <a:t>ITM-SST 1408.1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SST 1408.1 - Pdf - 407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29.7 - Pdf - 228 Ko - Nouvelle fenêtre"/>
                        </a:rPr>
                        <a:t>ITM-CL 29.7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29.7 - Pdf - 228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29.6 - Pdf - 525 Ko - Nouvelle fenêtre"/>
                        </a:rPr>
                        <a:t>ITM-CL 29.6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29.6 - Pdf - 525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CL 29.5 - Pdf - 846 Ko - Nouvelle fenêtre"/>
                        </a:rPr>
                        <a:t>ITM-CL 29.5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CL 29.4 - Pdf - 134 Ko - Nouvelle fenêtre"/>
                        </a:rPr>
                        <a:t>ITM-CL 29.4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CL 29.4 - Pdf - 134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29.3 - Pdf - 172 Ko - Nouvelle fenêtre"/>
                        </a:rPr>
                        <a:t>ITM-CL 29.3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29.3 - Pdf - 17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8" action="ppaction://hlinkfile" tooltip="ITM-CL 29.2 - Pdf - 163 Ko - Nouvelle fenêtre"/>
                        </a:rPr>
                        <a:t>ITM-CL 29.2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8" action="ppaction://hlinkfile" tooltip="ITM-CL 29.2 - Pdf - 16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9" action="ppaction://hlinkfile" tooltip="ITM-CL 29.1 - Pdf - 169 Ko - Nouvelle fenêtre"/>
                        </a:rPr>
                        <a:t>ITM-CL 29.1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9" action="ppaction://hlinkfile" tooltip="ITM-CL 29.1 - Pdf - 169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0" action="ppaction://hlinkfile" tooltip="ITM-CL 29 - Pdf - 113 Ko - Nouvelle fenêtre"/>
                        </a:rPr>
                        <a:t>ITM-CL 29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1" action="ppaction://hlinkfile" tooltip="ITM-SST 7407.3 - Pdf - 34 Ko - Nouvelle fenêtre"/>
                        </a:rPr>
                        <a:t>ITM-SST 7407.3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en hauteur sur cordes - Aide-mémoire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12-09-2011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88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664964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228107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392703"/>
              </p:ext>
            </p:extLst>
          </p:nvPr>
        </p:nvGraphicFramePr>
        <p:xfrm>
          <a:off x="107515" y="1506726"/>
          <a:ext cx="8892000" cy="3756235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SST 1500.3 - Pdf - 830 Ko - Nouvelle fenêtre"/>
                        </a:rPr>
                        <a:t>ITM-SST 1500.3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Définitions générales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18-09-2017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500.2 - Pdf - 188 Ko - Nouvelle fenêtre"/>
                        </a:rPr>
                        <a:t>ITM-SST 1500.2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500.2 - Pdf - 188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1500.1 - Pdf - 191 Ko - Nouvelle fenêtre"/>
                        </a:rPr>
                        <a:t>ITM-SST 1500.1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SST 1501.5 - Pdf - 2,31 Mo - Nouvelle fenêtre"/>
                        </a:rPr>
                        <a:t>ITM-SST 1501.5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Bâtiments bas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07-02-2018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SST 1501.4 - Pdf - 2,31 Mo - Nouvelle fenêtre"/>
                        </a:rPr>
                        <a:t>ITM-SST 1501.4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SST 1501.4 - Pdf - 2,31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SST 1501.3 - Pdf - 1,85 Mo - Nouvelle fenêtre"/>
                        </a:rPr>
                        <a:t>ITM-SST 1501.3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SST 1501.3 - Pdf - 1,85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SST 1501.2 - Pdf - 44,78 Mo - Nouvelle fenêtre"/>
                        </a:rPr>
                        <a:t>ITM-SST 1501.2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SST 1501.2 - Pdf - 44,78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1501.1 - Pdf - 1,69 Mo - Nouvelle fenêtre"/>
                        </a:rPr>
                        <a:t>ITM-SST 1501.1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502.1 - Pdf - 74 Ko - Nouvelle fenêtre"/>
                        </a:rPr>
                        <a:t>ITM-CL 502.1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502.1 - Pdf - 74 Ko - Nouvelle fenêtre"/>
                        </a:rPr>
                        <a:t> 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SST 1502.4 - Pdf - 2,37 Mo - Nouvelle fenêtre"/>
                        </a:rPr>
                        <a:t>ITM-SST 1502.4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Bâtiments moyens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18-09-2017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SST 1502.3 - Pdf - 2,23 Mo - Nouvelle fenêtre"/>
                        </a:rPr>
                        <a:t>ITM-SST 1502.3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SST 1502.3 - Pdf - 2,23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SST 1502.2 - Pdf - 4,78 Mo - Nouvelle fenêtre"/>
                        </a:rPr>
                        <a:t>ITM-SST 1502.2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SST 1502.2 - Pdf - 4,78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SST 1502.1 - Pdf - 1,84 Mo - Nouvelle fenêtre"/>
                        </a:rPr>
                        <a:t>ITM-SST 1502.1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501.1 - Pdf - 752 Ko - Nouvelle fenêtre"/>
                        </a:rPr>
                        <a:t>ITM-CL 501.1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501.1 - Pdf - 75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8" action="ppaction://hlinkfile" tooltip="ITM-SST 1503.4 - Pdf - 2,31 Mo - Nouvelle fenêtre"/>
                        </a:rPr>
                        <a:t>ITM-SST 1503.4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Bâtiments élevés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18-09-2017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9" action="ppaction://hlinkfile" tooltip="ITM-SST 1503.3 - Pdf - 1,93 Mo - Nouvelle fenêtre"/>
                        </a:rPr>
                        <a:t>ITM-SST 1503.3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9" action="ppaction://hlinkfile" tooltip="ITM-SST 1503.3 - Pdf - 1,93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0" action="ppaction://hlinkfile" tooltip="ITM-SST 1503.2 - Pdf - 1,98 Mo - Nouvelle fenêtre"/>
                        </a:rPr>
                        <a:t>ITM-SST 1503.2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0" action="ppaction://hlinkfile" tooltip="ITM-SST 1503.2 - Pdf - 1,98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1" action="ppaction://hlinkfile" tooltip="ITM-SST 1503.1 - Pdf - 1,25 Mo - Nouvelle fenêtre"/>
                        </a:rPr>
                        <a:t>ITM-SST 1503.1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1" action="ppaction://hlinkfile" tooltip="ITM-SST 1503.1 - Pdf - 1,25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2" action="ppaction://hlinkfile" tooltip="ITM-CL 503.1 - Pdf - 156 Ko - Nouvelle fenêtre"/>
                        </a:rPr>
                        <a:t>ITM-CL 503.1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2" action="ppaction://hlinkfile" tooltip="ITM-CL 503.1 - Pdf - 156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341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179296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215770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602975"/>
              </p:ext>
            </p:extLst>
          </p:nvPr>
        </p:nvGraphicFramePr>
        <p:xfrm>
          <a:off x="107515" y="1506726"/>
          <a:ext cx="8892000" cy="4146301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SST 1504.3 - Pdf - 383 Ko - Nouvelle fenêtre"/>
                        </a:rPr>
                        <a:t>ITM-SST 1504.3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Bâtiments administratifs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18-09-2017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504.2 - Pdf - 90 Ko - Nouvelle fenêtre"/>
                        </a:rPr>
                        <a:t>ITM-SST 1504.2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SST 1504.2 - Pdf - 90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SST 1504.1 - Pdf - 85 Ko - Nouvelle fenêtre"/>
                        </a:rPr>
                        <a:t>ITM-SST 1504.1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511.1 - Pdf - 82 Ko - Nouvelle fenêtre"/>
                        </a:rPr>
                        <a:t>ITM-CL 511.1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SST 1515.1 - Pdf - 87 Ko - Nouvelle fenêtre"/>
                        </a:rPr>
                        <a:t>ITM-SST 1515.1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27-02-2009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Incendie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SST 1900.1 - Pdf - 158 Ko - Nouvelle fenêtre"/>
                        </a:rPr>
                        <a:t>ITM-SST 1900.1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Produits Dangereux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23-07-2012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Produits dangereux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37.1 - Pdf - 242 Ko - Nouvelle fenêtre"/>
                        </a:rPr>
                        <a:t>ITM-CL 37.1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2903.1 - Pdf - 114 Ko - Nouvelle fenêtre"/>
                        </a:rPr>
                        <a:t>ITM-SST 2903.1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Conception des réservoirs à double paroi dans lesquels sont emmagasinés des liquides inflammables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26-02-2010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Produits dangereux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 SST 10001.3 - Pdf - 1,04 Mo - Nouvelle fenêtre"/>
                        </a:rPr>
                        <a:t>ITM-SST 10001.3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Missions des organismes de contrôle agréés intervenant dans le cadre des compétences et attributions de l'Inspection du travail et des mines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31-05-2013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Organismes de contrôle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 SST 10001.2 - Pdf - 1,07 Mo - Nouvelle fenêtre"/>
                        </a:rPr>
                        <a:t>ITM-SST 10001.2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 SST 10001.2 - Pdf - 1,07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 ITM SST 10001.1 - Pdf - 565 Ko - Nouvelle fenêtre"/>
                        </a:rPr>
                        <a:t>ITM-SST 10001.1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AM 142 - Pdf - 58 Ko - Nouvelle fenêtre"/>
                        </a:rPr>
                        <a:t>ITM-AM 142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Chantiers temporaires ou mobiles - Aide-mémoire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07-04-1995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159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8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346248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514989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050105"/>
              </p:ext>
            </p:extLst>
          </p:nvPr>
        </p:nvGraphicFramePr>
        <p:xfrm>
          <a:off x="107515" y="1412776"/>
          <a:ext cx="8892000" cy="3374957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AM 149.1 - Pdf - 147 Ko - Nouvelle fenêtre"/>
                        </a:rPr>
                        <a:t>ITM-AM 149.1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Guide pour l’intégration de la sécurité dans l’organisation des travaux sur les chantiers compte tenu du plan de sécurité et de santé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30-01-1996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AM 153.1 - Pdf - 32 Ko - Nouvelle fenêtre"/>
                        </a:rPr>
                        <a:t>ITM-AM 153.1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Délégué à la Sécurité du Personnel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30-11-1995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AM 182.3 - Pdf - 28 Ko - Nouvelle fenêtre"/>
                        </a:rPr>
                        <a:t>ITM-AM 182.3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Règlement grand-ducal du 04.11.1994 concernant les prescriptions minimales de sécurité et de santé pour l’utilisation par les travailleurs au travail d’équipements de travail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04-11-1997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AM 193.1 - Pdf - 28 Ko - Nouvelle fenêtre"/>
                        </a:rPr>
                        <a:t>ITM-AM 193.1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Liste de vérification concernant les prescriptions minimales de sécurité et de santé pour l’utilisation d’équipements de travail, telles qu’elles figurent dans le règlement grand-ducal du 04.11.1994 relatif aux équipements de travail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06-06-1997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376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039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498459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503177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481728"/>
              </p:ext>
            </p:extLst>
          </p:nvPr>
        </p:nvGraphicFramePr>
        <p:xfrm>
          <a:off x="107515" y="1506726"/>
          <a:ext cx="8892000" cy="3773864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AM 195.3 - Pdf - 145 Ko - Nouvelle fenêtre"/>
                        </a:rPr>
                        <a:t>ITM-AM 195.3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Texte coordonné du règlement grand-ducal du 04.11.1994 concernant les prescriptions minimales de sécurité et de santé pour l’utilisation par les travailleurs au travail d’équipements de travail tel que modifié par :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règlement grand-ducal du 17.08.1997 et</a:t>
                      </a:r>
                      <a:endParaRPr lang="fr-BE" sz="1100">
                        <a:solidFill>
                          <a:srgbClr val="434A5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règlement grand-ducal du 12.03.2004</a:t>
                      </a:r>
                      <a:endParaRPr lang="fr-BE" sz="1100">
                        <a:solidFill>
                          <a:srgbClr val="434A5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13-08-2004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AM 195.1 - Pdf - 157 Ko - Nouvelle fenêtre"/>
                        </a:rPr>
                        <a:t>ITM-AM 195.1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AM 195.1 - Pdf - 157 Ko - Nouvelle fenêtre"/>
                        </a:rPr>
                        <a:t> 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4.1 - Pdf - 33 Ko - Nouvelle fenêtre"/>
                        </a:rPr>
                        <a:t>ITM-CL 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Emploi d’explosifs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20-08-2001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7.1 - Pdf - 36 Ko - Nouvelle fenêtre"/>
                        </a:rPr>
                        <a:t>ITM-CL 7.1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Poste de transformation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07-01-1992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10.2 - Pdf - 34 Ko - Nouvelle fenêtre"/>
                        </a:rPr>
                        <a:t>ITM-CL 10.2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Conduites électriques aériennes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12-11-1997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0.1 - Pdf - 257 Ko - Nouvelle fenêtre"/>
                        </a:rPr>
                        <a:t>ITM-CL 10.1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0.1 - Pdf - 257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10 - Pdf - 231 Ko - Nouvelle fenêtre"/>
                        </a:rPr>
                        <a:t>ITM-CL 10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221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37230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078331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25958"/>
              </p:ext>
            </p:extLst>
          </p:nvPr>
        </p:nvGraphicFramePr>
        <p:xfrm>
          <a:off x="107515" y="1506726"/>
          <a:ext cx="8892000" cy="3952616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CL 16 - Pdf - 27 Ko - Nouvelle fenêtre"/>
                        </a:rPr>
                        <a:t>ITM-CL 16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Dépôts de liquides inflammables, contenus dans des récipients mobiles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27-02-1991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CL 24.12 - Pdf - 133 Ko - Nouvelle fenêtre"/>
                        </a:rPr>
                        <a:t>ITM-CL 24.12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sous pression contenant de l’air comprimé ou des gaz liquéfiés, comprimés ou dissous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24-06-2005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24.11 - Pdf - 122 Ko - Nouvelle fenêtre"/>
                        </a:rPr>
                        <a:t>ITM-CL 24.11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24.11 - Pdf - 12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24.10 - Pdf - 269 Ko - Nouvelle fenêtre"/>
                        </a:rPr>
                        <a:t>ITM-CL 24.10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24.10 - Pdf - 269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24.9 - Pdf - 773 Ko - Nouvelle fenêtre"/>
                        </a:rPr>
                        <a:t>ITM-CL 24.9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24.9 - Pdf - 77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24.8 - Pdf - 852 Ko - Nouvelle fenêtre"/>
                        </a:rPr>
                        <a:t>ITM-CL 24.8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24.8 - Pdf - 85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24.7 - Pdf - 768 Ko - Nouvelle fenêtre"/>
                        </a:rPr>
                        <a:t>ITM-CL 24.7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24.7 - Pdf - 768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CL 24.6 - Pdf - 741 Ko - Nouvelle fenêtre"/>
                        </a:rPr>
                        <a:t>ITM-CL 24.6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CL 24.6 - Pdf - 741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24.5 - Pdf - 702 Ko - Nouvelle fenêtre"/>
                        </a:rPr>
                        <a:t>ITM-CL 24.5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24.5 - Pdf - 70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24.4 - Pdf - 755 Ko - Nouvelle fenêtre"/>
                        </a:rPr>
                        <a:t>ITM-CL 24.4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24.4 - Pdf - 755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24.3 - Pdf - 491 Ko - Nouvelle fenêtre"/>
                        </a:rPr>
                        <a:t>ITM-CL 24.3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24.3 - Pdf - 491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CL 24.2 - Pdf - 444 Ko - Nouvelle fenêtre"/>
                        </a:rPr>
                        <a:t>ITM-CL 24.2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CL 24.2 - Pdf - 444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CL 24.1 - Pdf - 510 Ko - Nouvelle fenêtre"/>
                        </a:rPr>
                        <a:t>ITM-CL 24.1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28 - Pdf - 23 Ko - Nouvelle fenêtre"/>
                        </a:rPr>
                        <a:t>ITM-CL 28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Fosses de visite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29-08-1991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711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413690"/>
              </p:ext>
            </p:extLst>
          </p:nvPr>
        </p:nvGraphicFramePr>
        <p:xfrm>
          <a:off x="0" y="908720"/>
          <a:ext cx="8302162" cy="648072"/>
        </p:xfrm>
        <a:graphic>
          <a:graphicData uri="http://schemas.openxmlformats.org/drawingml/2006/table">
            <a:tbl>
              <a:tblPr/>
              <a:tblGrid>
                <a:gridCol w="535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544692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763946"/>
              </p:ext>
            </p:extLst>
          </p:nvPr>
        </p:nvGraphicFramePr>
        <p:xfrm>
          <a:off x="107515" y="1506726"/>
          <a:ext cx="8892000" cy="4176709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CL 31.2 - Pdf - 51 Ko - Nouvelle fenêtre"/>
                        </a:rPr>
                        <a:t>ITM-CL 31.2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de chantier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07-06-1994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CL 31.1 - Pdf - 725 Ko - Nouvelle fenêtre"/>
                        </a:rPr>
                        <a:t>ITM-CL 31.1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31 - Pdf - 645 Ko - Nouvelle fenêtre"/>
                        </a:rPr>
                        <a:t>ITM-CL 31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42.1 - Pdf - 41 Ko - Nouvelle fenêtre"/>
                        </a:rPr>
                        <a:t>ITM-CL 42.1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Equipements et machines pour le travail du bois ou des matières similaires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04-03-1996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42 - Pdf - 746 Ko - Nouvelle fenêtre"/>
                        </a:rPr>
                        <a:t>ITM-CL 42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43.1 - Pdf - 50 Ko - Nouvelle fenêtre"/>
                        </a:rPr>
                        <a:t>ITM-CL 43.1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Dépôts de récipients mobiles métalliques contenant des gaz liquéfiés, comprimés ou dissous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27-11-1996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43 - Pdf - 326 Ko - Nouvelle fenêtre"/>
                        </a:rPr>
                        <a:t>ITM-CL 43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SST 1011.1 - Pdf - 450 Ko - Nouvelle fenêtre"/>
                        </a:rPr>
                        <a:t>ITM-SST 1011.1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Installations sanitaires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23-07-2019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49 - Pdf - 50 Ko - Nouvelle fenêtre"/>
                        </a:rPr>
                        <a:t>ITM-CL 49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55.2 - Pdf - 47 Ko - Nouvelle fenêtre"/>
                        </a:rPr>
                        <a:t>ITM-CL 55.2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Eclairage des lieux de travail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16-10-1997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55.1 - Pdf - 852 Ko - Nouvelle fenêtre"/>
                        </a:rPr>
                        <a:t>ITM-CL 55.1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55.1 - Pdf - 85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CL 55 - Pdf - 776 Ko - Nouvelle fenêtre"/>
                        </a:rPr>
                        <a:t>ITM-CL 55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CL 61.2 - Pdf - 42 Ko - Nouvelle fenêtre"/>
                        </a:rPr>
                        <a:t>ITM-CL 61.2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Equipements de travail et machines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19-08-2002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7" action="ppaction://hlinkfile" tooltip="ITM-CL 61 - Pdf - 102 Ko - Nouvelle fenêtre"/>
                        </a:rPr>
                        <a:t>ITM-CL 61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222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941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289241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0443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742794"/>
              </p:ext>
            </p:extLst>
          </p:nvPr>
        </p:nvGraphicFramePr>
        <p:xfrm>
          <a:off x="107515" y="1506726"/>
          <a:ext cx="8892000" cy="4176709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CL 63.1 - Pdf - 28 Ko - Nouvelle fenêtre"/>
                        </a:rPr>
                        <a:t>ITM-CL 63.1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de soudage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12-07-1991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CL 70.1 - Pdf - 25 Ko - Nouvelle fenêtre"/>
                        </a:rPr>
                        <a:t>ITM-CL 70.1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de levage non repris dans des prescriptions de sécurité type spécifiques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06-06-1995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71 - Pdf - 34 Ko - Nouvelle fenêtre"/>
                        </a:rPr>
                        <a:t>ITM-CL 71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Dépôts de produits facilement inflammables contenus dans des récipients mobiles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10-09-1991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CL 76.1 - Pdf - 38 Ko - Nouvelle fenêtre"/>
                        </a:rPr>
                        <a:t>ITM-CL 76.1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de sablage et de grenaillage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21-10-1993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78.3 - Pdf - 58 Ko - Nouvelle fenêtre"/>
                        </a:rPr>
                        <a:t>ITM-CL 78.3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Batteries d’accumulateurs électriques - pour batteries d’une capacité supérieure à 200 Ah à électrolyte liquide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12-07-2004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78 - Pdf - 171 Ko - Nouvelle fenêtre"/>
                        </a:rPr>
                        <a:t>ITM-CL 78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80.5 - Pdf - 57 Ko - Nouvelle fenêtre"/>
                        </a:rPr>
                        <a:t>ITM-CL 80.5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de levage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22-01-1996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CL 80.4 - Pdf - 1,35 Mo - Nouvelle fenêtre"/>
                        </a:rPr>
                        <a:t>ITM-CL 80.4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80.2 - Pdf - 95 Ko - Nouvelle fenêtre"/>
                        </a:rPr>
                        <a:t>ITM-CL 80.2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166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6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427984" y="1772824"/>
            <a:ext cx="1479550" cy="1509638"/>
          </a:xfrm>
          <a:prstGeom prst="rect">
            <a:avLst/>
          </a:prstGeom>
          <a:solidFill>
            <a:srgbClr val="4D54A1"/>
          </a:solidFill>
          <a:ln>
            <a:noFill/>
          </a:ln>
          <a:effectLst/>
        </p:spPr>
        <p:txBody>
          <a:bodyPr anchor="ctr"/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AUTORISATIONS ETABLISSEMENTS CLASSES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5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843808" y="1772816"/>
            <a:ext cx="1479550" cy="1509638"/>
          </a:xfrm>
          <a:prstGeom prst="rect">
            <a:avLst/>
          </a:prstGeom>
          <a:solidFill>
            <a:srgbClr val="4D54A1"/>
          </a:solidFill>
          <a:ln>
            <a:noFill/>
          </a:ln>
          <a:effectLst/>
        </p:spPr>
        <p:txBody>
          <a:bodyPr anchor="ctr"/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AUTORISATIONS EAU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6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259632" y="1772816"/>
            <a:ext cx="1479550" cy="1509638"/>
          </a:xfrm>
          <a:prstGeom prst="rect">
            <a:avLst/>
          </a:prstGeom>
          <a:solidFill>
            <a:srgbClr val="4D54A1"/>
          </a:solidFill>
          <a:ln>
            <a:noFill/>
          </a:ln>
          <a:effectLst/>
        </p:spPr>
        <p:txBody>
          <a:bodyPr anchor="ctr"/>
          <a:lstStyle/>
          <a:p>
            <a:pPr algn="ctr"/>
            <a:r>
              <a:rPr lang="fr-CH" sz="1400">
                <a:solidFill>
                  <a:schemeClr val="bg1"/>
                </a:solidFill>
              </a:rPr>
              <a:t>AUTORISATIONS DECHETS</a:t>
            </a:r>
            <a:endParaRPr lang="en-GB" sz="1400">
              <a:solidFill>
                <a:schemeClr val="bg1"/>
              </a:solidFill>
            </a:endParaRPr>
          </a:p>
        </p:txBody>
      </p:sp>
      <p:sp>
        <p:nvSpPr>
          <p:cNvPr id="7" name="Rectangle 1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673996" y="3501008"/>
            <a:ext cx="1403350" cy="140335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anchor="ctr"/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RAPPORTS ATELIERS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2" name="Rectangle 4">
            <a:hlinkClick r:id="rId6" action="ppaction://hlinksldjump"/>
            <a:extLst>
              <a:ext uri="{FF2B5EF4-FFF2-40B4-BE49-F238E27FC236}">
                <a16:creationId xmlns:a16="http://schemas.microsoft.com/office/drawing/2014/main" id="{C999969C-EF0E-EDE1-B05C-2BD496AD1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160" y="1772816"/>
            <a:ext cx="1479550" cy="1509638"/>
          </a:xfrm>
          <a:prstGeom prst="rect">
            <a:avLst/>
          </a:prstGeom>
          <a:solidFill>
            <a:srgbClr val="4D54A1"/>
          </a:solidFill>
          <a:ln>
            <a:noFill/>
          </a:ln>
          <a:effectLst/>
        </p:spPr>
        <p:txBody>
          <a:bodyPr anchor="ctr"/>
          <a:lstStyle/>
          <a:p>
            <a:pPr algn="ctr"/>
            <a:r>
              <a:rPr lang="fr-CH" sz="1400" dirty="0">
                <a:solidFill>
                  <a:schemeClr val="bg1"/>
                </a:solidFill>
              </a:rPr>
              <a:t>PRESCRIPTIONS ITM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927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249595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76880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187226"/>
              </p:ext>
            </p:extLst>
          </p:nvPr>
        </p:nvGraphicFramePr>
        <p:xfrm>
          <a:off x="107515" y="1412776"/>
          <a:ext cx="8892000" cy="4362954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CL 97.2 - Pdf - 37 Ko - Nouvelle fenêtre"/>
                        </a:rPr>
                        <a:t>ITM-CL 97.2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prévention dans le bâtiment et le génie civil</a:t>
                      </a:r>
                      <a:b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Conception, Construction, Exploitation  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07-10-1996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CL 97.1 - Pdf - 321 Ko - Nouvelle fenêtre"/>
                        </a:rPr>
                        <a:t>ITM-CL 97.1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CL 101.1 - Pdf - 38 Ko - Nouvelle fenêtre"/>
                        </a:rPr>
                        <a:t>ITM-CL 101.1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Dépôts de récipients mobiles métalliques contenant du gaz de pétrole liquéfié utilisé dans les établissements ambulants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18-08-1993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- Nouvelle fenêtre - Pdf - 566 Ko"/>
                        </a:rPr>
                        <a:t>ITM-CL 104.9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Appareils et installations à vapeur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11-11-2002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104.8 - Pdf - 223 Ko - Nouvelle fenêtre"/>
                        </a:rPr>
                        <a:t>ITM-CL 104.8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CL 104.8 - Pdf - 22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04.7 - Pdf - 552 Ko - Nouvelle fenêtre"/>
                        </a:rPr>
                        <a:t>ITM-CL 104.7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CL 104.7 - Pdf - 552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104.6 - Pdf - 473 Ko - Nouvelle fenêtre"/>
                        </a:rPr>
                        <a:t>ITM-CL 104.6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CL 104.6 - Pdf - 47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CL 104.5 - Pdf - 411 Ko - Nouvelle fenêtre"/>
                        </a:rPr>
                        <a:t>ITM-CL 104.5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CL 104.5 - Pdf - 411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104.4 - Pdf - 445 Ko - Nouvelle fenêtre"/>
                        </a:rPr>
                        <a:t>ITM-CL 104.4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CL 104.4 - Pdf - 445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104.3 - Pdf - 419 Ko - Nouvelle fenêtre"/>
                        </a:rPr>
                        <a:t>ITM-CL 104.3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CL 104.3 - Pdf - 419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CL 104.1 - Pdf - 298 Ko - Nouvelle fenêtre"/>
                        </a:rPr>
                        <a:t>ITM-CL 104.1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5" action="ppaction://hlinkfile" tooltip="ITM-CL 134.1 - Pdf - 47 Ko - Nouvelle fenêtre"/>
                        </a:rPr>
                        <a:t>ITM-CL 134.1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Elévateurs à fourches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07-08-1995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6" action="ppaction://hlinkfile" tooltip="ITM-CL 137.1 - Pdf - 57 Ko - Nouvelle fenêtre"/>
                        </a:rPr>
                        <a:t>ITM-CL 137.1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de démolition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16-08-1995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093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3814"/>
              </p:ext>
            </p:extLst>
          </p:nvPr>
        </p:nvGraphicFramePr>
        <p:xfrm>
          <a:off x="0" y="908720"/>
          <a:ext cx="9042631" cy="648072"/>
        </p:xfrm>
        <a:graphic>
          <a:graphicData uri="http://schemas.openxmlformats.org/drawingml/2006/table">
            <a:tbl>
              <a:tblPr/>
              <a:tblGrid>
                <a:gridCol w="1275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3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577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F71D80D-B884-F8CC-755C-73274402DB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528050"/>
              </p:ext>
            </p:extLst>
          </p:nvPr>
        </p:nvGraphicFramePr>
        <p:xfrm>
          <a:off x="107515" y="1412776"/>
          <a:ext cx="8892000" cy="4342682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414798424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201508576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394656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42043473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671339401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 actuelle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Intitulé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Catégories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7892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action="ppaction://hlinkfile" tooltip="ITM-CL 141.1 - Pdf - 52 Ko - Nouvelle fenêtre"/>
                        </a:rPr>
                        <a:t>ITM-CL 141.1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auxiliaires sur camion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15-06-1995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8484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action="ppaction://hlinkfile" tooltip="ITM-CL 144.1 - Pdf - 83 Ko - Nouvelle fenêtre"/>
                        </a:rPr>
                        <a:t>ITM-CL 144.1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Installations électriques de chantier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15-07-2004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621101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action="ppaction://hlinkfile" tooltip="ITM-ET 32.10 - Pdf - 115 Ko - Nouvelle fenêtre"/>
                        </a:rPr>
                        <a:t>ITM-ET 32.10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Protection des travailleurs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16-10-1997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sous ancienne numérotation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ET 32.3 - Pdf - 2,21 Mo - Nouvelle fenêtre"/>
                        </a:rPr>
                        <a:t>ITM-ET 32.3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action="ppaction://hlinkfile" tooltip="ITM-ET 32.3 - Pdf - 2,21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ET 32.4 - Pdf - 3,10 Mo - Nouvelle fenêtre"/>
                        </a:rPr>
                        <a:t>ITM-ET 32.4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action="ppaction://hlinkfile" tooltip="ITM-ET 32.4 - Pdf - 3,10 M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action="ppaction://hlinkfile" tooltip="ITM-ET 32.5 - Pdf - 3,08 Mo - Nouvelle fenêtre"/>
                        </a:rPr>
                        <a:t>ITM-ET 32.5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ET 32.6 - Pdf - 4,14 Mo - Nouvelle fenêtre"/>
                        </a:rPr>
                        <a:t>ITM-ET 32.6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action="ppaction://hlinkfile" tooltip="ITM-ET 32.6 - Pdf - 4,14 Mo - Nouvelle fenêtre"/>
                        </a:rPr>
                        <a:t>  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ET 32.7 - Pdf - 2,76 Mo - Nouvelle fenêtre"/>
                        </a:rPr>
                        <a:t>ITM-ET 32.7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action="ppaction://hlinkfile" tooltip="ITM-ET 32.7 - Pdf - 2,76 Mo - Nouvelle fenêtre"/>
                        </a:rPr>
                        <a:t>  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ET 32.8 - Pdf - 2,70 Mo - Nouvelle fenêtre"/>
                        </a:rPr>
                        <a:t>ITM-ET 32.8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action="ppaction://hlinkfile" tooltip="ITM-ET 32.8 - Pdf - 2,70 Mo - Nouvelle fenêtre"/>
                        </a:rPr>
                        <a:t>  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| </a:t>
                      </a:r>
                      <a:b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2" action="ppaction://hlinkfile" tooltip="ITM-ET 32.9 - Pdf - 2,72 Mo - Nouvelle fenêtre"/>
                        </a:rPr>
                        <a:t>ITM-ET 32.9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27647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3" action="ppaction://hlinkfile" tooltip="ITM-EX 0002.1 - Pdf - 79 Ko - Nouvelle fenêtre"/>
                        </a:rPr>
                        <a:t>ITM-EX 0002.1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de chantier - surveillance de phases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07-01-2002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Prescriptions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77408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4" action="ppaction://hlinkfile" tooltip="ITM-EX 0003.1 - Pdf - 141 Ko - Nouvelle fenêtre"/>
                        </a:rPr>
                        <a:t>ITM-EX 0003.1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Grues de chantier - interférences entre plusieurs grues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07-01-2002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Prescriptions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288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65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Autorisations Déchets</a:t>
            </a:r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793942"/>
              </p:ext>
            </p:extLst>
          </p:nvPr>
        </p:nvGraphicFramePr>
        <p:xfrm>
          <a:off x="465248" y="1268760"/>
          <a:ext cx="8077200" cy="4878389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37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Autorisations Eau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LU"/>
          </a:p>
        </p:txBody>
      </p:sp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0454398"/>
              </p:ext>
            </p:extLst>
          </p:nvPr>
        </p:nvGraphicFramePr>
        <p:xfrm>
          <a:off x="468313" y="1286915"/>
          <a:ext cx="8077200" cy="4878389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Modifié par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72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Autorisations Etablissements Classés</a:t>
            </a:r>
          </a:p>
        </p:txBody>
      </p:sp>
      <p:graphicFrame>
        <p:nvGraphicFramePr>
          <p:cNvPr id="4" name="Group 3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657208"/>
              </p:ext>
            </p:extLst>
          </p:nvPr>
        </p:nvGraphicFramePr>
        <p:xfrm>
          <a:off x="457200" y="1052736"/>
          <a:ext cx="8077200" cy="4135440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Autorisation d’exploitation n°1/19/0502 Ministre de l’Environnement du bâtiment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3" action="ppaction://hlinkfile"/>
                        </a:rPr>
                        <a:t>1/19/0502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Autorisation d’exploitation n°1/2019/0502/155 Ministre du Travail et de l’Emploi du bâtiment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4" action="ppaction://hlinkfile"/>
                        </a:rPr>
                        <a:t>1/2019/0502/155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Prescriptions ITM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5" action="ppaction://hlinkfile"/>
                        </a:rPr>
                        <a:t>ITM-CL 144.1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6" action="ppaction://hlinkfile"/>
                        </a:rPr>
                        <a:t>ITM-SST 1408.2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7" action="ppaction://hlinkfile"/>
                        </a:rPr>
                        <a:t>ITM-SST 1515.1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8" action="ppaction://hlinkfile"/>
                        </a:rPr>
                        <a:t>ITM-SST 1011.1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9" action="ppaction://hlinkfile"/>
                        </a:rPr>
                        <a:t>ITM-SST 1106.2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10" action="ppaction://hlinkfile"/>
                        </a:rPr>
                        <a:t>ITM-SST 1203.2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11" action="ppaction://hlinkfile"/>
                        </a:rPr>
                        <a:t>ITM-SST 1500.3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12" action="ppaction://hlinkfile"/>
                        </a:rPr>
                        <a:t>ITM-SST 1502.4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  <a:hlinkClick r:id="rId13" action="ppaction://hlinkfile"/>
                        </a:rPr>
                        <a:t>ITM-SST 1504.3</a:t>
                      </a:r>
                      <a:endParaRPr kumimoji="0" lang="fr-BE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271788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14" action="ppaction://hlinkfile"/>
                        </a:rPr>
                        <a:t>ITM-SST 1506.3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  <a:hlinkClick r:id="rId15" action="ppaction://hlinkfile"/>
                        </a:rPr>
                        <a:t>ITM-SST 1814.1</a:t>
                      </a:r>
                      <a:endParaRPr kumimoji="0" lang="fr-BE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4326489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16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295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Autorisations Etablissements Classés</a:t>
            </a:r>
          </a:p>
        </p:txBody>
      </p:sp>
      <p:graphicFrame>
        <p:nvGraphicFramePr>
          <p:cNvPr id="5" name="Group 3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5017159"/>
              </p:ext>
            </p:extLst>
          </p:nvPr>
        </p:nvGraphicFramePr>
        <p:xfrm>
          <a:off x="555258" y="980728"/>
          <a:ext cx="8106430" cy="4762447"/>
        </p:xfrm>
        <a:graphic>
          <a:graphicData uri="http://schemas.openxmlformats.org/drawingml/2006/table">
            <a:tbl>
              <a:tblPr/>
              <a:tblGrid>
                <a:gridCol w="1353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Autorisations d’exploitation n°3A/2014/0193/114 du Ministre du Travail et de l’Emploi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3" action="ppaction://hlinkfile"/>
                        </a:rPr>
                        <a:t>3A/2014/0193/114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Prescriptions ITM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4" action="ppaction://hlinkfile"/>
                        </a:rPr>
                        <a:t>ITM-CL 134.1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5" action="ppaction://hlinkfile"/>
                        </a:rPr>
                        <a:t>ITM-CL 357.1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55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Autorisations d’exploitation n°3A/2021/3972/174 du Ministre du Travail et de l’Emploi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6" action="ppaction://hlinkfile"/>
                        </a:rPr>
                        <a:t>3A/2021/3972/174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fr-LU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Prescriptions ITM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+mn-lt"/>
                          <a:hlinkClick r:id="rId7" action="ppaction://hlinkfile"/>
                        </a:rPr>
                        <a:t>ITM-SST 1230.1</a:t>
                      </a: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365">
                <a:tc gridSpan="7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1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Prescriptions ITM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8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67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Rapports d’atelier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371854"/>
              </p:ext>
            </p:extLst>
          </p:nvPr>
        </p:nvGraphicFramePr>
        <p:xfrm>
          <a:off x="457200" y="855483"/>
          <a:ext cx="8493991" cy="5381829"/>
        </p:xfrm>
        <a:graphic>
          <a:graphicData uri="http://schemas.openxmlformats.org/drawingml/2006/table">
            <a:tbl>
              <a:tblPr/>
              <a:tblGrid>
                <a:gridCol w="1211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69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6645">
                  <a:extLst>
                    <a:ext uri="{9D8B030D-6E8A-4147-A177-3AD203B41FA5}">
                      <a16:colId xmlns:a16="http://schemas.microsoft.com/office/drawing/2014/main" val="3618168426"/>
                    </a:ext>
                  </a:extLst>
                </a:gridCol>
                <a:gridCol w="4922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2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145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3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562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Ateliers de veille réglementaire - Période 2022/2023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77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3" action="ppaction://hlinkfile"/>
                        </a:rPr>
                        <a:t>Atelier 1</a:t>
                      </a: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BE" sz="16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4" action="ppaction://hlinkfile"/>
                        </a:rPr>
                        <a:t>Atelier 2</a:t>
                      </a:r>
                      <a:endParaRPr lang="fr-B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628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Ateliers de veille réglementaire – Période 2023/2024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78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  <a:hlinkClick r:id="rId5" action="ppaction://hlinkfile"/>
                        </a:rPr>
                        <a:t>Atelier 1</a:t>
                      </a:r>
                      <a:endParaRPr kumimoji="0" lang="fr-L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BE" sz="1600" dirty="0">
                          <a:latin typeface="Arial" panose="020B0604020202020204" pitchFamily="34" charset="0"/>
                          <a:cs typeface="Arial" panose="020B0604020202020204" pitchFamily="34" charset="0"/>
                          <a:hlinkClick r:id="rId6" action="ppaction://hlinkfile"/>
                        </a:rPr>
                        <a:t>Atelier 2</a:t>
                      </a:r>
                      <a:endParaRPr lang="fr-B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832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Ateliers de veille réglementaire - Période 2024/2025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78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fr-BE" dirty="0"/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fr-LU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789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L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Arial" charset="0"/>
                        </a:rPr>
                        <a:t>Ateliers de veille réglementaire - Période 2025/2026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78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fr-LU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L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7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24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391022"/>
              </p:ext>
            </p:extLst>
          </p:nvPr>
        </p:nvGraphicFramePr>
        <p:xfrm>
          <a:off x="179512" y="908720"/>
          <a:ext cx="8863121" cy="1763642"/>
        </p:xfrm>
        <a:graphic>
          <a:graphicData uri="http://schemas.openxmlformats.org/drawingml/2006/table">
            <a:tbl>
              <a:tblPr/>
              <a:tblGrid>
                <a:gridCol w="1250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1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0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04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04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État de </a:t>
                      </a:r>
                      <a:r>
                        <a:rPr kumimoji="0" lang="de-DE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l‘art</a:t>
                      </a:r>
                      <a:r>
                        <a:rPr kumimoji="0" 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en date du 12 </a:t>
                      </a:r>
                      <a:r>
                        <a:rPr kumimoji="0" lang="de-DE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mars</a:t>
                      </a:r>
                      <a:r>
                        <a:rPr kumimoji="0" 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2024 des </a:t>
                      </a:r>
                      <a:r>
                        <a:rPr kumimoji="0" lang="de-DE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prescriptions</a:t>
                      </a:r>
                      <a:r>
                        <a:rPr kumimoji="0" 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ITM </a:t>
                      </a:r>
                      <a:r>
                        <a:rPr kumimoji="0" lang="de-DE" sz="1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sélectionnées</a:t>
                      </a:r>
                      <a:r>
                        <a:rPr kumimoji="0" lang="de-DE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par C.L.E.</a:t>
                      </a:r>
                      <a:endParaRPr kumimoji="0" lang="de-DE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Les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dernières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prescriptions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publiées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sont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accessibles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sur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le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site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de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l‘Inspection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du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Travail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et des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Mines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par le </a:t>
                      </a:r>
                      <a:r>
                        <a:rPr kumimoji="0" lang="de-DE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lien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ci-contre : 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/>
                        </a:rPr>
                        <a:t>https://itm.public.lu/fr/securite-sante-travail/etablissements-classes/conditions-types.html</a:t>
                      </a: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marT="45721" marB="45721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444941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540217"/>
              </p:ext>
            </p:extLst>
          </p:nvPr>
        </p:nvGraphicFramePr>
        <p:xfrm>
          <a:off x="325004" y="5589240"/>
          <a:ext cx="8818997" cy="699593"/>
        </p:xfrm>
        <a:graphic>
          <a:graphicData uri="http://schemas.openxmlformats.org/drawingml/2006/table">
            <a:tbl>
              <a:tblPr/>
              <a:tblGrid>
                <a:gridCol w="1257806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1680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63173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7665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467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57806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4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8706318C-5F60-C525-6315-C5D4FA99C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011"/>
              </p:ext>
            </p:extLst>
          </p:nvPr>
        </p:nvGraphicFramePr>
        <p:xfrm>
          <a:off x="130606" y="2956419"/>
          <a:ext cx="8891714" cy="2756193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447029340"/>
                    </a:ext>
                  </a:extLst>
                </a:gridCol>
                <a:gridCol w="3887714">
                  <a:extLst>
                    <a:ext uri="{9D8B030D-6E8A-4147-A177-3AD203B41FA5}">
                      <a16:colId xmlns:a16="http://schemas.microsoft.com/office/drawing/2014/main" val="3697602717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8622550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753532261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945351486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Version actuelle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Intitulé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Date de mise à jour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Catégories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582236"/>
                  </a:ext>
                </a:extLst>
              </a:tr>
              <a:tr h="2016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effectLst/>
                          <a:hlinkClick r:id="rId5" action="ppaction://hlinkfile" tooltip="ITM-SST 2010.1 - Pdf - 128 Ko - Nouvelle fenêtre"/>
                        </a:rPr>
                        <a:t>ITM-SST 2010.1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Equipements de protection individuelle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06-01-2014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Généralités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214960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effectLst/>
                          <a:hlinkClick r:id="rId6" action="ppaction://hlinkfile" tooltip="ITM-SST 7002.2 - Pdf - 347 Ko - Nouvelle fenêtre"/>
                        </a:rPr>
                        <a:t>ITM-SST 7002.2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Texte coordonné du Règlement grand-ducal du 14 septembre 2000 concernant les études des risques et les rapports de sécurité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13-09-2017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Généralités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539097"/>
                  </a:ext>
                </a:extLst>
              </a:tr>
              <a:tr h="135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effectLst/>
                          <a:hlinkClick r:id="rId7" action="ppaction://hlinkfile" tooltip="ITM-SST 7016.1 - Pdf - 258 Ko - Nouvelle fenêtre"/>
                        </a:rPr>
                        <a:t>ITM-SST 7016.1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Texte coordonné du règlement grand-ducal du 10 août 1992 relatif aux équipements de protection individuelle tel que modifié par :</a:t>
                      </a:r>
                      <a:br>
                        <a:rPr lang="fr-BE" sz="1200" dirty="0">
                          <a:effectLst/>
                        </a:rPr>
                      </a:br>
                      <a:r>
                        <a:rPr lang="fr-BE" sz="1200" dirty="0">
                          <a:effectLst/>
                        </a:rPr>
                        <a:t>-&gt; le règlement grand-ducal du 28 mars 1995</a:t>
                      </a:r>
                      <a:br>
                        <a:rPr lang="fr-BE" sz="1200" dirty="0">
                          <a:effectLst/>
                        </a:rPr>
                      </a:br>
                      <a:r>
                        <a:rPr lang="fr-BE" sz="1200" dirty="0">
                          <a:effectLst/>
                        </a:rPr>
                        <a:t>-&gt; le règlement grand-ducal du 8 décembre 1996</a:t>
                      </a:r>
                      <a:br>
                        <a:rPr lang="fr-BE" sz="1200" dirty="0">
                          <a:effectLst/>
                        </a:rPr>
                      </a:br>
                      <a:r>
                        <a:rPr lang="fr-BE" sz="1200" dirty="0">
                          <a:effectLst/>
                        </a:rPr>
                        <a:t>-&gt; le règlement grand-ducal du 17 août 1997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08-05-2008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Généralités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/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118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82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LU" dirty="0"/>
              <a:t>Prescriptions ITM</a:t>
            </a:r>
          </a:p>
        </p:txBody>
      </p:sp>
      <p:graphicFrame>
        <p:nvGraphicFramePr>
          <p:cNvPr id="5" name="Group 2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870674"/>
              </p:ext>
            </p:extLst>
          </p:nvPr>
        </p:nvGraphicFramePr>
        <p:xfrm>
          <a:off x="107504" y="908720"/>
          <a:ext cx="8935124" cy="1296144"/>
        </p:xfrm>
        <a:graphic>
          <a:graphicData uri="http://schemas.openxmlformats.org/drawingml/2006/table">
            <a:tbl>
              <a:tblPr/>
              <a:tblGrid>
                <a:gridCol w="1260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73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6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606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  <a:hlinkClick r:id="rId2" action="ppaction://hlinksldjump"/>
                        </a:rPr>
                        <a:t>I&lt;=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444941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E074D98-1875-8DB6-DED2-2140A957A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233892"/>
              </p:ext>
            </p:extLst>
          </p:nvPr>
        </p:nvGraphicFramePr>
        <p:xfrm>
          <a:off x="323528" y="5609727"/>
          <a:ext cx="8639484" cy="699593"/>
        </p:xfrm>
        <a:graphic>
          <a:graphicData uri="http://schemas.openxmlformats.org/drawingml/2006/table">
            <a:tbl>
              <a:tblPr/>
              <a:tblGrid>
                <a:gridCol w="1232203">
                  <a:extLst>
                    <a:ext uri="{9D8B030D-6E8A-4147-A177-3AD203B41FA5}">
                      <a16:colId xmlns:a16="http://schemas.microsoft.com/office/drawing/2014/main" val="2987493637"/>
                    </a:ext>
                  </a:extLst>
                </a:gridCol>
                <a:gridCol w="506281">
                  <a:extLst>
                    <a:ext uri="{9D8B030D-6E8A-4147-A177-3AD203B41FA5}">
                      <a16:colId xmlns:a16="http://schemas.microsoft.com/office/drawing/2014/main" val="3012257014"/>
                    </a:ext>
                  </a:extLst>
                </a:gridCol>
                <a:gridCol w="2217106">
                  <a:extLst>
                    <a:ext uri="{9D8B030D-6E8A-4147-A177-3AD203B41FA5}">
                      <a16:colId xmlns:a16="http://schemas.microsoft.com/office/drawing/2014/main" val="2233114281"/>
                    </a:ext>
                  </a:extLst>
                </a:gridCol>
                <a:gridCol w="2720138">
                  <a:extLst>
                    <a:ext uri="{9D8B030D-6E8A-4147-A177-3AD203B41FA5}">
                      <a16:colId xmlns:a16="http://schemas.microsoft.com/office/drawing/2014/main" val="2547082062"/>
                    </a:ext>
                  </a:extLst>
                </a:gridCol>
                <a:gridCol w="731553">
                  <a:extLst>
                    <a:ext uri="{9D8B030D-6E8A-4147-A177-3AD203B41FA5}">
                      <a16:colId xmlns:a16="http://schemas.microsoft.com/office/drawing/2014/main" val="3705133985"/>
                    </a:ext>
                  </a:extLst>
                </a:gridCol>
                <a:gridCol w="1232203">
                  <a:extLst>
                    <a:ext uri="{9D8B030D-6E8A-4147-A177-3AD203B41FA5}">
                      <a16:colId xmlns:a16="http://schemas.microsoft.com/office/drawing/2014/main" val="2690598365"/>
                    </a:ext>
                  </a:extLst>
                </a:gridCol>
              </a:tblGrid>
              <a:tr h="699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T="45721" marB="45721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13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hlinkClick r:id="rId3" action="ppaction://hlinksldjump"/>
                        </a:rPr>
                        <a:t>=&gt;I</a:t>
                      </a:r>
                      <a:endParaRPr kumimoji="0" 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9292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21" marB="45721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355610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3768DC0-CA35-9AB0-0FC2-B212B0C8E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0855"/>
              </p:ext>
            </p:extLst>
          </p:nvPr>
        </p:nvGraphicFramePr>
        <p:xfrm>
          <a:off x="126000" y="1460027"/>
          <a:ext cx="8892000" cy="4182421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703635031"/>
                    </a:ext>
                  </a:extLst>
                </a:gridCol>
                <a:gridCol w="3888000">
                  <a:extLst>
                    <a:ext uri="{9D8B030D-6E8A-4147-A177-3AD203B41FA5}">
                      <a16:colId xmlns:a16="http://schemas.microsoft.com/office/drawing/2014/main" val="177497584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04323831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154779495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809579129"/>
                    </a:ext>
                  </a:extLst>
                </a:gridCol>
              </a:tblGrid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Version actuelle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Intitulé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Date de mise à jour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effectLst/>
                        </a:rPr>
                        <a:t>Catégories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effectLst/>
                        </a:rPr>
                        <a:t>Version(s) antérieure(s) disponible(s) au téléchargement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63" marR="9363" marT="9363" marB="936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712383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hlinkClick r:id="rId4" action="ppaction://hlinkfile"/>
                        </a:rPr>
                        <a:t>ITM-SST 2229.2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</a:rPr>
                        <a:t>Levage de personnes avec des équipements prévus pour le levage de charges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5" action="ppaction://hlinkfile" tooltip="ITM-SST 2229.1 - Pdf - 55 Ko - Nouvelle fenêtre"/>
                        </a:rPr>
                        <a:t>ITM-SST 2229.1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912545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6" action="ppaction://hlinkfile" tooltip="ITM-SST 1221.1 - Pdf - 94 Ko - Nouvelle fenêtre"/>
                        </a:rPr>
                        <a:t>ITM-SST 1221.1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</a:rPr>
                        <a:t>Grues automotrices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31-12-2007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7" action="ppaction://hlinkfile" tooltip="ITM-CL 48.3 - Pdf - 93 Ko - Nouvelle fenêtre"/>
                        </a:rPr>
                        <a:t>ITM-CL 48.3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hlinkClick r:id="rId7" action="ppaction://hlinkfile" tooltip="ITM-CL 48.3 - Pdf - 93 Ko - Nouvelle fenêtre"/>
                        </a:rPr>
                        <a:t> 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</a:rPr>
                        <a:t>| </a:t>
                      </a: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8" action="ppaction://hlinkfile" tooltip="ITM-CL 48.1 - Pdf - 599 Ko - Nouvelle fenêtre"/>
                        </a:rPr>
                        <a:t>ITM-CL 48.1</a:t>
                      </a: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  <a:hlinkClick r:id="rId8" action="ppaction://hlinkfile" tooltip="ITM-CL 48.1 - Pdf - 599 Ko - Nouvelle fenêtre"/>
                        </a:rPr>
                        <a:t>  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320648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9" action="ppaction://hlinkfile" tooltip="ITM-SST 1230.1 - Pdf - 272 Ko - Nouvelle fenêtre"/>
                        </a:rPr>
                        <a:t>ITM-SST 1230.1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</a:rPr>
                        <a:t>Appareils de levage conçus d'après la directive 98/37/CE respectivement d'après la directive 2006/42/CE relatives aux machines (avec marquage "CE")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0" action="ppaction://hlinkfile" tooltip="ITM-CL 280.1 - Pdf - 202 Ko - Nouvelle fenêtre"/>
                        </a:rPr>
                        <a:t>ITM-CL 280.1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661030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1" action="ppaction://hlinkfile" tooltip="ITM-SST 1231.1 - Pdf - 224 Ko - Nouvelle fenêtre"/>
                        </a:rPr>
                        <a:t>ITM-SST 1231.1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</a:rPr>
                        <a:t>Grues à tour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2" action="ppaction://hlinkfile" tooltip="ITM-CL 91.2 - Pdf - 165 Ko - Nouvelle fenêtre"/>
                        </a:rPr>
                        <a:t>ITM-CL 91.2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02978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3" action="ppaction://hlinkfile" tooltip="ITM-SST 1232.1 - Pdf - 140 Ko - Nouvelle fenêtre"/>
                        </a:rPr>
                        <a:t>ITM-SST 1232.1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</a:rPr>
                        <a:t>Grues automotrices avec marquage "CE"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09-02-2015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>
                          <a:solidFill>
                            <a:srgbClr val="434A54"/>
                          </a:solidFill>
                          <a:effectLst/>
                        </a:rPr>
                        <a:t>/</a:t>
                      </a:r>
                      <a:endParaRPr lang="fr-B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737510"/>
                  </a:ext>
                </a:extLst>
              </a:tr>
              <a:tr h="586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4" action="ppaction://hlinkfile" tooltip="ITM-SST 1233.1 - Pdf - 193 Ko - Nouvelle fenêtre"/>
                        </a:rPr>
                        <a:t>ITM-SST 1233.1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434A54"/>
                          </a:solidFill>
                          <a:effectLst/>
                        </a:rPr>
                        <a:t>Grues auxiliaires sur camion avec marquage "CE"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</a:rPr>
                        <a:t>09-02-2015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dirty="0">
                          <a:solidFill>
                            <a:srgbClr val="333333"/>
                          </a:solidFill>
                          <a:effectLst/>
                        </a:rPr>
                        <a:t>Machines / appareils de levage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200" u="sng" dirty="0">
                          <a:solidFill>
                            <a:srgbClr val="126AAE"/>
                          </a:solidFill>
                          <a:effectLst/>
                          <a:hlinkClick r:id="rId15" action="ppaction://hlinkfile" tooltip="ITM-CL 141.1 - Pdf - 52 Ko - Nouvelle fenêtre"/>
                        </a:rPr>
                        <a:t>ITM-CL 141.1</a:t>
                      </a:r>
                      <a:endParaRPr lang="fr-B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628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488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B4022414-35F4-4D13-9E6A-0116D4720604}" vid="{0652D1A3-3B50-4F47-9768-311B5A8EAF17}"/>
    </a:ext>
  </a:extLst>
</a:theme>
</file>

<file path=ppt/theme/theme2.xml><?xml version="1.0" encoding="utf-8"?>
<a:theme xmlns:a="http://schemas.openxmlformats.org/drawingml/2006/main" name="1_Thè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B4022414-35F4-4D13-9E6A-0116D4720604}" vid="{0652D1A3-3B50-4F47-9768-311B5A8EAF1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0</TotalTime>
  <Words>2104</Words>
  <Application>Microsoft Office PowerPoint</Application>
  <PresentationFormat>Affichage à l'écran (4:3)</PresentationFormat>
  <Paragraphs>523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Calibri</vt:lpstr>
      <vt:lpstr>Symbol</vt:lpstr>
      <vt:lpstr>Times New Roman</vt:lpstr>
      <vt:lpstr>Wingdings</vt:lpstr>
      <vt:lpstr>Thème1</vt:lpstr>
      <vt:lpstr>1_Thème1</vt:lpstr>
      <vt:lpstr>C.L.E. – Compagnie Luxembourgeoise d’Entreprises S.A.</vt:lpstr>
      <vt:lpstr>Présentation PowerPoint</vt:lpstr>
      <vt:lpstr>Autorisations Déchets</vt:lpstr>
      <vt:lpstr>Autorisations Eau</vt:lpstr>
      <vt:lpstr>Autorisations Etablissements Classés</vt:lpstr>
      <vt:lpstr>Autorisations Etablissements Classés</vt:lpstr>
      <vt:lpstr>Rapports d’atelier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  <vt:lpstr>Prescriptions ITM</vt:lpstr>
    </vt:vector>
  </TitlesOfParts>
  <Company>TUV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Registre</dc:title>
  <dc:creator>Mathieu Brixhe</dc:creator>
  <cp:lastModifiedBy>Jeremy Muller</cp:lastModifiedBy>
  <cp:revision>48</cp:revision>
  <dcterms:created xsi:type="dcterms:W3CDTF">2017-06-15T13:16:06Z</dcterms:created>
  <dcterms:modified xsi:type="dcterms:W3CDTF">2024-08-21T08:46:26Z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d538fd-7cd2-4b8b-bd42-f6ee8cc1e568_Enabled">
    <vt:lpwstr>true</vt:lpwstr>
  </property>
  <property fmtid="{D5CDD505-2E9C-101B-9397-08002B2CF9AE}" pid="3" name="MSIP_Label_d3d538fd-7cd2-4b8b-bd42-f6ee8cc1e568_SetDate">
    <vt:lpwstr>2021-10-06T07:07:37Z</vt:lpwstr>
  </property>
  <property fmtid="{D5CDD505-2E9C-101B-9397-08002B2CF9AE}" pid="4" name="MSIP_Label_d3d538fd-7cd2-4b8b-bd42-f6ee8cc1e568_Method">
    <vt:lpwstr>Standard</vt:lpwstr>
  </property>
  <property fmtid="{D5CDD505-2E9C-101B-9397-08002B2CF9AE}" pid="5" name="MSIP_Label_d3d538fd-7cd2-4b8b-bd42-f6ee8cc1e568_Name">
    <vt:lpwstr>d3d538fd-7cd2-4b8b-bd42-f6ee8cc1e568</vt:lpwstr>
  </property>
  <property fmtid="{D5CDD505-2E9C-101B-9397-08002B2CF9AE}" pid="6" name="MSIP_Label_d3d538fd-7cd2-4b8b-bd42-f6ee8cc1e568_SiteId">
    <vt:lpwstr>255bd3b3-8412-4e31-a3ec-56916c7ae8c0</vt:lpwstr>
  </property>
  <property fmtid="{D5CDD505-2E9C-101B-9397-08002B2CF9AE}" pid="7" name="MSIP_Label_d3d538fd-7cd2-4b8b-bd42-f6ee8cc1e568_ActionId">
    <vt:lpwstr>44f1e0f2-a34b-488a-b3ff-b1ce48c6efee</vt:lpwstr>
  </property>
  <property fmtid="{D5CDD505-2E9C-101B-9397-08002B2CF9AE}" pid="8" name="MSIP_Label_d3d538fd-7cd2-4b8b-bd42-f6ee8cc1e568_ContentBits">
    <vt:lpwstr>0</vt:lpwstr>
  </property>
</Properties>
</file>